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67" r:id="rId2"/>
    <p:sldId id="256" r:id="rId3"/>
    <p:sldId id="261" r:id="rId4"/>
    <p:sldId id="268" r:id="rId5"/>
    <p:sldId id="269" r:id="rId6"/>
    <p:sldId id="270" r:id="rId7"/>
    <p:sldId id="274" r:id="rId8"/>
    <p:sldId id="279" r:id="rId9"/>
    <p:sldId id="271" r:id="rId10"/>
    <p:sldId id="282" r:id="rId11"/>
    <p:sldId id="283" r:id="rId12"/>
    <p:sldId id="298" r:id="rId13"/>
    <p:sldId id="280" r:id="rId14"/>
    <p:sldId id="291" r:id="rId15"/>
    <p:sldId id="286" r:id="rId16"/>
    <p:sldId id="299" r:id="rId17"/>
    <p:sldId id="284" r:id="rId18"/>
    <p:sldId id="296" r:id="rId19"/>
    <p:sldId id="288" r:id="rId20"/>
    <p:sldId id="289" r:id="rId21"/>
    <p:sldId id="294" r:id="rId22"/>
    <p:sldId id="300" r:id="rId23"/>
    <p:sldId id="292" r:id="rId24"/>
    <p:sldId id="290" r:id="rId25"/>
    <p:sldId id="272" r:id="rId26"/>
    <p:sldId id="297" r:id="rId27"/>
    <p:sldId id="273" r:id="rId28"/>
    <p:sldId id="266" r:id="rId29"/>
  </p:sldIdLst>
  <p:sldSz cx="12192000" cy="6858000"/>
  <p:notesSz cx="7104063" cy="10234613"/>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0DB"/>
    <a:srgbClr val="1554AE"/>
    <a:srgbClr val="DC39F7"/>
    <a:srgbClr val="0B308B"/>
    <a:srgbClr val="00A0EA"/>
    <a:srgbClr val="004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2" autoAdjust="0"/>
    <p:restoredTop sz="83392" autoAdjust="0"/>
  </p:normalViewPr>
  <p:slideViewPr>
    <p:cSldViewPr snapToGrid="0">
      <p:cViewPr varScale="1">
        <p:scale>
          <a:sx n="114" d="100"/>
          <a:sy n="114"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E:\PycharmProjects\fuzhousubmit\count1_csv.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r>
              <a:rPr lang="zh-CN"/>
              <a:t>训练集第一层细胞分类</a:t>
            </a:r>
          </a:p>
        </c:rich>
      </c:tx>
      <c:overlay val="0"/>
      <c:spPr>
        <a:noFill/>
        <a:ln>
          <a:noFill/>
        </a:ln>
        <a:effectLst/>
      </c:spPr>
      <c:txPr>
        <a:bodyPr rot="0" spcFirstLastPara="1" vertOverflow="ellipsis" vert="horz" wrap="square" anchor="ctr" anchorCtr="1"/>
        <a:lstStyle/>
        <a:p>
          <a:pPr>
            <a:defRPr lang="zh-CN" sz="192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spPr>
            <a:effectLst>
              <a:glow rad="12700">
                <a:schemeClr val="accent1">
                  <a:alpha val="40000"/>
                </a:schemeClr>
              </a:glow>
              <a:outerShdw blurRad="63500" dist="50800" dir="5400000" algn="ctr" rotWithShape="0">
                <a:srgbClr val="000000">
                  <a:alpha val="43137"/>
                </a:srgbClr>
              </a:outerShdw>
            </a:effectLst>
          </c:spPr>
          <c:dPt>
            <c:idx val="0"/>
            <c:bubble3D val="0"/>
            <c:spPr>
              <a:solidFill>
                <a:schemeClr val="accent1"/>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1-AA9C-4223-A05F-6B44E797A274}"/>
              </c:ext>
            </c:extLst>
          </c:dPt>
          <c:dPt>
            <c:idx val="1"/>
            <c:bubble3D val="0"/>
            <c:spPr>
              <a:solidFill>
                <a:schemeClr val="accent2"/>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3-AA9C-4223-A05F-6B44E797A274}"/>
              </c:ext>
            </c:extLst>
          </c:dPt>
          <c:dPt>
            <c:idx val="2"/>
            <c:bubble3D val="0"/>
            <c:spPr>
              <a:solidFill>
                <a:schemeClr val="accent3"/>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5-AA9C-4223-A05F-6B44E797A274}"/>
              </c:ext>
            </c:extLst>
          </c:dPt>
          <c:dPt>
            <c:idx val="3"/>
            <c:bubble3D val="0"/>
            <c:spPr>
              <a:solidFill>
                <a:schemeClr val="accent4"/>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7-AA9C-4223-A05F-6B44E797A274}"/>
              </c:ext>
            </c:extLst>
          </c:dPt>
          <c:dPt>
            <c:idx val="4"/>
            <c:bubble3D val="0"/>
            <c:spPr>
              <a:solidFill>
                <a:schemeClr val="accent5"/>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9-AA9C-4223-A05F-6B44E797A274}"/>
              </c:ext>
            </c:extLst>
          </c:dPt>
          <c:dPt>
            <c:idx val="5"/>
            <c:bubble3D val="0"/>
            <c:spPr>
              <a:solidFill>
                <a:schemeClr val="accent6"/>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B-AA9C-4223-A05F-6B44E797A274}"/>
              </c:ext>
            </c:extLst>
          </c:dPt>
          <c:dPt>
            <c:idx val="6"/>
            <c:bubble3D val="0"/>
            <c:spPr>
              <a:solidFill>
                <a:schemeClr val="accent1">
                  <a:lumMod val="60000"/>
                </a:schemeClr>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D-AA9C-4223-A05F-6B44E797A274}"/>
              </c:ext>
            </c:extLst>
          </c:dPt>
          <c:dPt>
            <c:idx val="7"/>
            <c:bubble3D val="0"/>
            <c:spPr>
              <a:solidFill>
                <a:schemeClr val="accent2">
                  <a:lumMod val="60000"/>
                </a:schemeClr>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0F-AA9C-4223-A05F-6B44E797A274}"/>
              </c:ext>
            </c:extLst>
          </c:dPt>
          <c:dPt>
            <c:idx val="8"/>
            <c:bubble3D val="0"/>
            <c:spPr>
              <a:solidFill>
                <a:schemeClr val="accent3">
                  <a:lumMod val="60000"/>
                </a:schemeClr>
              </a:solidFill>
              <a:ln w="19050">
                <a:solidFill>
                  <a:schemeClr val="lt1"/>
                </a:solidFill>
              </a:ln>
              <a:effectLst>
                <a:glow rad="12700">
                  <a:schemeClr val="accent1">
                    <a:alpha val="40000"/>
                  </a:schemeClr>
                </a:glow>
                <a:outerShdw blurRad="63500" dist="50800" dir="5400000" algn="ctr" rotWithShape="0">
                  <a:srgbClr val="000000">
                    <a:alpha val="43137"/>
                  </a:srgbClr>
                </a:outerShdw>
              </a:effectLst>
            </c:spPr>
            <c:extLst>
              <c:ext xmlns:c16="http://schemas.microsoft.com/office/drawing/2014/chart" uri="{C3380CC4-5D6E-409C-BE32-E72D297353CC}">
                <c16:uniqueId val="{00000011-AA9C-4223-A05F-6B44E797A274}"/>
              </c:ext>
            </c:extLst>
          </c:dPt>
          <c:dLbls>
            <c:dLbl>
              <c:idx val="0"/>
              <c:layout>
                <c:manualLayout>
                  <c:x val="-2.2846894138232699E-2"/>
                  <c:y val="1.6470486226819601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9C-4223-A05F-6B44E797A274}"/>
                </c:ext>
              </c:extLst>
            </c:dLbl>
            <c:dLbl>
              <c:idx val="8"/>
              <c:layout>
                <c:manualLayout>
                  <c:x val="4.0612532808399E-2"/>
                  <c:y val="-4.81182919198593E-2"/>
                </c:manualLayout>
              </c:layout>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A9C-4223-A05F-6B44E797A274}"/>
                </c:ext>
              </c:extLst>
            </c:dLbl>
            <c:spPr>
              <a:noFill/>
              <a:ln>
                <a:noFill/>
              </a:ln>
              <a:effectLst/>
            </c:spPr>
            <c:txPr>
              <a:bodyPr rot="0" spcFirstLastPara="1" vertOverflow="ellipsis" vert="horz" wrap="square" anchor="ctr" anchorCtr="1"/>
              <a:lstStyle/>
              <a:p>
                <a:pPr>
                  <a:defRPr lang="zh-CN" sz="16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a:glow rad="25400">
                    <a:schemeClr val="accent1">
                      <a:alpha val="10000"/>
                    </a:schemeClr>
                  </a:glow>
                </a:effectLst>
              </c:spPr>
            </c:leaderLines>
            <c:extLst>
              <c:ext xmlns:c15="http://schemas.microsoft.com/office/drawing/2012/chart" uri="{CE6537A1-D6FC-4f65-9D91-7224C49458BB}"/>
            </c:extLst>
          </c:dLbls>
          <c:cat>
            <c:strRef>
              <c:f>count1_csv!$B$2:$B$10</c:f>
              <c:strCache>
                <c:ptCount val="9"/>
                <c:pt idx="0">
                  <c:v>Adipocyte</c:v>
                </c:pt>
                <c:pt idx="1">
                  <c:v>Cardiomyocyte cell</c:v>
                </c:pt>
                <c:pt idx="2">
                  <c:v>Endothelial cell</c:v>
                </c:pt>
                <c:pt idx="3">
                  <c:v>Fibroblast</c:v>
                </c:pt>
                <c:pt idx="4">
                  <c:v>Lymphoid cell</c:v>
                </c:pt>
                <c:pt idx="5">
                  <c:v>Mesothelial cell</c:v>
                </c:pt>
                <c:pt idx="6">
                  <c:v>Myeloid cell</c:v>
                </c:pt>
                <c:pt idx="7">
                  <c:v>Pericyte</c:v>
                </c:pt>
                <c:pt idx="8">
                  <c:v>Smooth muscle cell</c:v>
                </c:pt>
              </c:strCache>
            </c:strRef>
          </c:cat>
          <c:val>
            <c:numRef>
              <c:f>count1_csv!$C$2:$C$10</c:f>
              <c:numCache>
                <c:formatCode>General</c:formatCode>
                <c:ptCount val="9"/>
                <c:pt idx="0">
                  <c:v>12003</c:v>
                </c:pt>
                <c:pt idx="1">
                  <c:v>259883</c:v>
                </c:pt>
                <c:pt idx="2">
                  <c:v>123403</c:v>
                </c:pt>
                <c:pt idx="3">
                  <c:v>145842</c:v>
                </c:pt>
                <c:pt idx="4">
                  <c:v>18315</c:v>
                </c:pt>
                <c:pt idx="5">
                  <c:v>151</c:v>
                </c:pt>
                <c:pt idx="6">
                  <c:v>38218</c:v>
                </c:pt>
                <c:pt idx="7">
                  <c:v>93547</c:v>
                </c:pt>
                <c:pt idx="8">
                  <c:v>18166</c:v>
                </c:pt>
              </c:numCache>
            </c:numRef>
          </c:val>
          <c:extLst>
            <c:ext xmlns:c16="http://schemas.microsoft.com/office/drawing/2014/chart" uri="{C3380CC4-5D6E-409C-BE32-E72D297353CC}">
              <c16:uniqueId val="{00000012-AA9C-4223-A05F-6B44E797A274}"/>
            </c:ext>
          </c:extLst>
        </c:ser>
        <c:dLbls>
          <c:showLegendKey val="0"/>
          <c:showVal val="0"/>
          <c:showCatName val="1"/>
          <c:showSerName val="0"/>
          <c:showPercent val="0"/>
          <c:showBubbleSize val="0"/>
          <c:showLeaderLines val="1"/>
        </c:dLbls>
        <c:firstSliceAng val="138"/>
      </c:pieChart>
      <c:spPr>
        <a:noFill/>
        <a:ln>
          <a:noFill/>
        </a:ln>
        <a:effectLst/>
      </c:spPr>
    </c:plotArea>
    <c:plotVisOnly val="1"/>
    <c:dispBlanksAs val="gap"/>
    <c:showDLblsOverMax val="0"/>
  </c:chart>
  <c:spPr>
    <a:noFill/>
    <a:ln>
      <a:noFill/>
    </a:ln>
    <a:effectLst/>
  </c:spPr>
  <c:txPr>
    <a:bodyPr/>
    <a:lstStyle/>
    <a:p>
      <a:pPr>
        <a:defRPr lang="zh-CN" sz="16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接下来我们采取了五折交叉投票推理来抑制过拟合情况。 最后我我们可以看到我们获得了</a:t>
            </a:r>
            <a:r>
              <a:rPr lang="en-US" altLang="zh-CN" dirty="0"/>
              <a:t>5</a:t>
            </a:r>
            <a:r>
              <a:rPr lang="zh-CN" altLang="en-US" dirty="0"/>
              <a:t>个点左右的巨大提升，这意味着我们的泛化性能是变好了。但我们也可以注意到 测试集与验证集还是有四个点左右的差距，这意味着我们还是可以做出优化。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接下来我们注意到，我们的神经网络在传播中梯度是很稀疏的。</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836827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在神经网络的训练中，有一个重要的概念是优化函数，简单来说优化函数是网络的优化策略。</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为了更高效的优化网络参数（或者说损失函数最小），我们需要最恰当的优化函数来优化网络，在业界主流的就是</a:t>
            </a:r>
            <a:r>
              <a:rPr lang="en-US" altLang="zh-CN" b="0" i="0" dirty="0">
                <a:solidFill>
                  <a:srgbClr val="121212"/>
                </a:solidFill>
                <a:effectLst/>
                <a:latin typeface="-apple-system"/>
              </a:rPr>
              <a:t>RMSprop</a:t>
            </a:r>
            <a:r>
              <a:rPr lang="zh-CN" altLang="en-US" b="0" i="0" dirty="0">
                <a:solidFill>
                  <a:srgbClr val="333333"/>
                </a:solidFill>
                <a:effectLst/>
                <a:latin typeface="Arial" panose="020B0604020202020204" pitchFamily="34" charset="0"/>
              </a:rPr>
              <a:t>均方根梯度下降优化器</a:t>
            </a:r>
            <a:r>
              <a:rPr lang="zh-CN" altLang="en-US" b="0" i="0" dirty="0">
                <a:solidFill>
                  <a:srgbClr val="121212"/>
                </a:solidFill>
                <a:effectLst/>
                <a:latin typeface="-apple-system"/>
              </a:rPr>
              <a:t>和</a:t>
            </a:r>
            <a:r>
              <a:rPr lang="en-US" altLang="zh-CN" b="0" i="0" dirty="0">
                <a:solidFill>
                  <a:srgbClr val="121212"/>
                </a:solidFill>
                <a:effectLst/>
                <a:latin typeface="-apple-system"/>
              </a:rPr>
              <a:t> </a:t>
            </a:r>
            <a:r>
              <a:rPr lang="en-US" altLang="zh-CN" b="0" i="0" dirty="0" err="1">
                <a:solidFill>
                  <a:srgbClr val="121212"/>
                </a:solidFill>
                <a:effectLst/>
                <a:latin typeface="-apple-system"/>
              </a:rPr>
              <a:t>adam</a:t>
            </a:r>
            <a:r>
              <a:rPr lang="zh-CN" altLang="en-US" b="0" i="0" dirty="0">
                <a:solidFill>
                  <a:srgbClr val="121212"/>
                </a:solidFill>
                <a:effectLst/>
                <a:latin typeface="-apple-system"/>
              </a:rPr>
              <a:t>优化器，</a:t>
            </a:r>
            <a:r>
              <a:rPr lang="en-US" altLang="zh-CN" b="0" i="0" dirty="0" err="1">
                <a:solidFill>
                  <a:srgbClr val="121212"/>
                </a:solidFill>
                <a:effectLst/>
                <a:latin typeface="-apple-system"/>
              </a:rPr>
              <a:t>adam</a:t>
            </a:r>
            <a:r>
              <a:rPr lang="zh-CN" altLang="en-US" b="0" i="0" dirty="0">
                <a:solidFill>
                  <a:srgbClr val="121212"/>
                </a:solidFill>
                <a:effectLst/>
                <a:latin typeface="-apple-system"/>
              </a:rPr>
              <a:t>优化器自从</a:t>
            </a:r>
            <a:r>
              <a:rPr lang="en-US" altLang="zh-CN" b="0" i="0" dirty="0">
                <a:solidFill>
                  <a:srgbClr val="121212"/>
                </a:solidFill>
                <a:effectLst/>
                <a:latin typeface="-apple-system"/>
              </a:rPr>
              <a:t>15</a:t>
            </a:r>
            <a:r>
              <a:rPr lang="zh-CN" altLang="en-US" b="0" i="0" dirty="0">
                <a:solidFill>
                  <a:srgbClr val="121212"/>
                </a:solidFill>
                <a:effectLst/>
                <a:latin typeface="-apple-system"/>
              </a:rPr>
              <a:t>年提出来，他现在引用已经超过了十万。在针对例如我们这种稀疏矩阵上，</a:t>
            </a:r>
            <a:r>
              <a:rPr lang="en-US" altLang="zh-CN" b="0" i="0" dirty="0" err="1">
                <a:solidFill>
                  <a:srgbClr val="121212"/>
                </a:solidFill>
                <a:effectLst/>
                <a:latin typeface="-apple-system"/>
              </a:rPr>
              <a:t>adam</a:t>
            </a:r>
            <a:r>
              <a:rPr lang="zh-CN" altLang="en-US" b="0" i="0" dirty="0">
                <a:solidFill>
                  <a:srgbClr val="121212"/>
                </a:solidFill>
                <a:effectLst/>
                <a:latin typeface="-apple-system"/>
              </a:rPr>
              <a:t>是非常好用的，</a:t>
            </a:r>
            <a:r>
              <a:rPr lang="en-US" altLang="zh-CN" b="0" i="0" dirty="0" err="1">
                <a:solidFill>
                  <a:srgbClr val="121212"/>
                </a:solidFill>
                <a:effectLst/>
                <a:latin typeface="-apple-system"/>
              </a:rPr>
              <a:t>adam</a:t>
            </a:r>
            <a:r>
              <a:rPr lang="zh-CN" altLang="en-US" b="0" i="0" dirty="0">
                <a:solidFill>
                  <a:srgbClr val="121212"/>
                </a:solidFill>
                <a:effectLst/>
                <a:latin typeface="-apple-system"/>
              </a:rPr>
              <a:t>包含一个自适应学习率模块，这个模块的核心想法就是，如果一个参数的梯度一直都非常大，通过</a:t>
            </a:r>
            <a:r>
              <a:rPr lang="en-US" altLang="zh-CN" b="0" i="0" dirty="0">
                <a:solidFill>
                  <a:srgbClr val="121212"/>
                </a:solidFill>
                <a:effectLst/>
                <a:latin typeface="-apple-system"/>
              </a:rPr>
              <a:t>L2</a:t>
            </a:r>
            <a:r>
              <a:rPr lang="zh-CN" altLang="en-US" b="0" i="0" dirty="0">
                <a:solidFill>
                  <a:srgbClr val="121212"/>
                </a:solidFill>
                <a:effectLst/>
                <a:latin typeface="-apple-system"/>
              </a:rPr>
              <a:t>正则化那么其对应的学习率就变小一点，防止震荡，而一个参数的梯度一直都非常小，那么这个参数的学习率就变大一点，使得其能够更快地更新，对稀疏矩阵尤其好用。在这里我展示两个动画去说明</a:t>
            </a:r>
            <a:r>
              <a:rPr lang="en-US" altLang="zh-CN" b="0" i="0" dirty="0" err="1">
                <a:solidFill>
                  <a:srgbClr val="121212"/>
                </a:solidFill>
                <a:effectLst/>
                <a:latin typeface="-apple-system"/>
              </a:rPr>
              <a:t>adam</a:t>
            </a:r>
            <a:r>
              <a:rPr lang="zh-CN" altLang="en-US" b="0" i="0" dirty="0">
                <a:solidFill>
                  <a:srgbClr val="121212"/>
                </a:solidFill>
                <a:effectLst/>
                <a:latin typeface="-apple-system"/>
              </a:rPr>
              <a:t>在处理稀疏平面和局部最小值都是很优秀的，左边动画是初始学习率为</a:t>
            </a:r>
            <a:r>
              <a:rPr lang="en-US" altLang="zh-CN" b="0" i="0" dirty="0">
                <a:solidFill>
                  <a:srgbClr val="121212"/>
                </a:solidFill>
                <a:effectLst/>
                <a:latin typeface="-apple-system"/>
              </a:rPr>
              <a:t>0.01 </a:t>
            </a:r>
            <a:r>
              <a:rPr lang="zh-CN" altLang="en-US" b="0" i="0" dirty="0">
                <a:solidFill>
                  <a:srgbClr val="121212"/>
                </a:solidFill>
                <a:effectLst/>
                <a:latin typeface="-apple-system"/>
              </a:rPr>
              <a:t>四种常用的优化器对比，</a:t>
            </a:r>
            <a:r>
              <a:rPr lang="en-US" altLang="zh-CN" b="0" i="0" dirty="0">
                <a:solidFill>
                  <a:srgbClr val="121212"/>
                </a:solidFill>
                <a:effectLst/>
                <a:latin typeface="-apple-system"/>
              </a:rPr>
              <a:t>momentum </a:t>
            </a:r>
            <a:r>
              <a:rPr lang="zh-CN" altLang="en-US" b="0" i="0" dirty="0">
                <a:solidFill>
                  <a:srgbClr val="121212"/>
                </a:solidFill>
                <a:effectLst/>
                <a:latin typeface="-apple-system"/>
              </a:rPr>
              <a:t>和</a:t>
            </a:r>
            <a:r>
              <a:rPr lang="en-US" altLang="zh-CN" b="0" i="0" dirty="0" err="1">
                <a:solidFill>
                  <a:srgbClr val="121212"/>
                </a:solidFill>
                <a:effectLst/>
                <a:latin typeface="-apple-system"/>
              </a:rPr>
              <a:t>RNSprop</a:t>
            </a:r>
            <a:r>
              <a:rPr lang="zh-CN" altLang="en-US" b="0" i="0" dirty="0">
                <a:solidFill>
                  <a:srgbClr val="121212"/>
                </a:solidFill>
                <a:effectLst/>
                <a:latin typeface="-apple-system"/>
              </a:rPr>
              <a:t>优化器早早的落入了局部最优值，只有</a:t>
            </a:r>
            <a:r>
              <a:rPr lang="en-US" altLang="zh-CN" b="0" i="0" dirty="0" err="1">
                <a:solidFill>
                  <a:srgbClr val="121212"/>
                </a:solidFill>
                <a:effectLst/>
                <a:latin typeface="-apple-system"/>
              </a:rPr>
              <a:t>adam</a:t>
            </a:r>
            <a:r>
              <a:rPr lang="zh-CN" altLang="en-US" b="0" i="0" dirty="0">
                <a:solidFill>
                  <a:srgbClr val="121212"/>
                </a:solidFill>
                <a:effectLst/>
                <a:latin typeface="-apple-system"/>
              </a:rPr>
              <a:t>快速准确的落入了全局最优值。右图是初始学习率为</a:t>
            </a:r>
            <a:r>
              <a:rPr lang="en-US" altLang="zh-CN" b="0" i="0" dirty="0">
                <a:solidFill>
                  <a:srgbClr val="121212"/>
                </a:solidFill>
                <a:effectLst/>
                <a:latin typeface="-apple-system"/>
              </a:rPr>
              <a:t>0.001</a:t>
            </a:r>
            <a:r>
              <a:rPr lang="zh-CN" altLang="en-US" b="0" i="0" dirty="0">
                <a:solidFill>
                  <a:srgbClr val="121212"/>
                </a:solidFill>
                <a:effectLst/>
                <a:latin typeface="-apple-system"/>
              </a:rPr>
              <a:t>的情况，四种优化器都落入了局部最优值。</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21212"/>
                </a:solidFill>
                <a:effectLst/>
                <a:latin typeface="-apple-system"/>
              </a:rPr>
              <a:t>尽管</a:t>
            </a:r>
            <a:r>
              <a:rPr lang="en-US" altLang="zh-CN" b="1" i="0" dirty="0" err="1">
                <a:solidFill>
                  <a:srgbClr val="121212"/>
                </a:solidFill>
                <a:effectLst/>
                <a:latin typeface="-apple-system"/>
              </a:rPr>
              <a:t>adam</a:t>
            </a:r>
            <a:r>
              <a:rPr lang="zh-CN" altLang="en-US" b="1" i="0" dirty="0">
                <a:solidFill>
                  <a:srgbClr val="121212"/>
                </a:solidFill>
                <a:effectLst/>
                <a:latin typeface="-apple-system"/>
              </a:rPr>
              <a:t>已经非常优秀了，但对于一些特殊的问题，例如图像分类，他并不是最优的。</a:t>
            </a:r>
            <a:r>
              <a:rPr lang="en-US" altLang="zh-CN" b="1" i="0" dirty="0">
                <a:solidFill>
                  <a:srgbClr val="121212"/>
                </a:solidFill>
                <a:effectLst/>
                <a:latin typeface="-apple-system"/>
              </a:rPr>
              <a:t>2019</a:t>
            </a:r>
            <a:r>
              <a:rPr lang="en-US" altLang="zh-CN" dirty="0"/>
              <a:t>Hutter</a:t>
            </a:r>
            <a:r>
              <a:rPr lang="zh-CN" altLang="en-US" dirty="0"/>
              <a:t>等人经过分析发现</a:t>
            </a:r>
            <a:r>
              <a:rPr lang="en-US" altLang="zh-CN" dirty="0" err="1"/>
              <a:t>adam</a:t>
            </a:r>
            <a:r>
              <a:rPr lang="zh-CN" altLang="en-US" dirty="0"/>
              <a:t>优化器一些问题其中包括</a:t>
            </a:r>
            <a:r>
              <a:rPr lang="en-US" altLang="zh-CN" dirty="0"/>
              <a:t>L2 </a:t>
            </a:r>
            <a:r>
              <a:rPr lang="zh-CN" altLang="en-US" dirty="0"/>
              <a:t>正则化在 </a:t>
            </a:r>
            <a:r>
              <a:rPr lang="en-US" altLang="zh-CN" dirty="0"/>
              <a:t>Adam </a:t>
            </a:r>
            <a:r>
              <a:rPr lang="zh-CN" altLang="en-US" dirty="0"/>
              <a:t>中没那么有效果，导致他会容易收敛到局部最小值，所以提出了</a:t>
            </a:r>
            <a:r>
              <a:rPr lang="en-US" altLang="zh-CN" b="1" i="0" dirty="0" err="1">
                <a:solidFill>
                  <a:srgbClr val="121212"/>
                </a:solidFill>
                <a:effectLst/>
                <a:latin typeface="-apple-system"/>
              </a:rPr>
              <a:t>adamw</a:t>
            </a:r>
            <a:r>
              <a:rPr lang="zh-CN" altLang="en-US" b="1" i="0" dirty="0">
                <a:solidFill>
                  <a:srgbClr val="121212"/>
                </a:solidFill>
                <a:effectLst/>
                <a:latin typeface="-apple-system"/>
              </a:rPr>
              <a:t>优化器，经过试验发现</a:t>
            </a:r>
            <a:r>
              <a:rPr lang="en-US" altLang="zh-CN" b="1" i="0" dirty="0" err="1">
                <a:solidFill>
                  <a:srgbClr val="121212"/>
                </a:solidFill>
                <a:effectLst/>
                <a:latin typeface="-apple-system"/>
              </a:rPr>
              <a:t>adamw</a:t>
            </a:r>
            <a:r>
              <a:rPr lang="zh-CN" altLang="en-US" b="1" i="0" dirty="0">
                <a:solidFill>
                  <a:srgbClr val="121212"/>
                </a:solidFill>
                <a:effectLst/>
                <a:latin typeface="-apple-system"/>
              </a:rPr>
              <a:t>在很多情况表现优于</a:t>
            </a:r>
            <a:r>
              <a:rPr lang="en-US" altLang="zh-CN" b="1" i="0" dirty="0" err="1">
                <a:solidFill>
                  <a:srgbClr val="121212"/>
                </a:solidFill>
                <a:effectLst/>
                <a:latin typeface="-apple-system"/>
              </a:rPr>
              <a:t>adam</a:t>
            </a:r>
            <a:r>
              <a:rPr lang="zh-CN" altLang="en-US" b="1" i="0" dirty="0">
                <a:solidFill>
                  <a:srgbClr val="121212"/>
                </a:solidFill>
                <a:effectLst/>
                <a:latin typeface="-apple-system"/>
              </a:rPr>
              <a:t>，左下图是实验加过，可以看见</a:t>
            </a:r>
            <a:r>
              <a:rPr lang="en-US" altLang="zh-CN" b="1" i="0" dirty="0" err="1">
                <a:solidFill>
                  <a:srgbClr val="121212"/>
                </a:solidFill>
                <a:effectLst/>
                <a:latin typeface="-apple-system"/>
              </a:rPr>
              <a:t>adamw</a:t>
            </a:r>
            <a:r>
              <a:rPr lang="zh-CN" altLang="en-US" b="1" i="0" dirty="0">
                <a:solidFill>
                  <a:srgbClr val="121212"/>
                </a:solidFill>
                <a:effectLst/>
                <a:latin typeface="-apple-system"/>
              </a:rPr>
              <a:t>相比于</a:t>
            </a:r>
            <a:r>
              <a:rPr lang="en-US" altLang="zh-CN" b="1" i="0" dirty="0" err="1">
                <a:solidFill>
                  <a:srgbClr val="121212"/>
                </a:solidFill>
                <a:effectLst/>
                <a:latin typeface="-apple-system"/>
              </a:rPr>
              <a:t>adam</a:t>
            </a:r>
            <a:r>
              <a:rPr lang="zh-CN" altLang="en-US" b="1" i="0" dirty="0">
                <a:solidFill>
                  <a:srgbClr val="121212"/>
                </a:solidFill>
                <a:effectLst/>
                <a:latin typeface="-apple-system"/>
              </a:rPr>
              <a:t>又很明显的性能上的进步。在右图中横纵坐标分别是不同的学习率和另一个重要参数衰减率的组合</a:t>
            </a:r>
            <a:r>
              <a:rPr lang="en-US" altLang="zh-CN" b="1" i="0" dirty="0">
                <a:solidFill>
                  <a:srgbClr val="121212"/>
                </a:solidFill>
                <a:effectLst/>
                <a:latin typeface="-apple-system"/>
              </a:rPr>
              <a:t>;</a:t>
            </a:r>
            <a:r>
              <a:rPr lang="zh-CN" altLang="en-US" b="1" i="0" dirty="0">
                <a:solidFill>
                  <a:srgbClr val="121212"/>
                </a:solidFill>
                <a:effectLst/>
                <a:latin typeface="-apple-system"/>
              </a:rPr>
              <a:t>亮色区域是最优化区域，上方可以看到</a:t>
            </a:r>
            <a:r>
              <a:rPr lang="en-US" altLang="zh-CN" b="1" i="0" dirty="0">
                <a:solidFill>
                  <a:srgbClr val="121212"/>
                </a:solidFill>
                <a:effectLst/>
                <a:latin typeface="-apple-system"/>
              </a:rPr>
              <a:t>, </a:t>
            </a:r>
            <a:r>
              <a:rPr lang="zh-CN" altLang="en-US" b="1" i="0" dirty="0">
                <a:solidFill>
                  <a:srgbClr val="121212"/>
                </a:solidFill>
                <a:effectLst/>
                <a:latin typeface="-apple-system"/>
              </a:rPr>
              <a:t>原始的实现方法</a:t>
            </a:r>
            <a:r>
              <a:rPr lang="en-US" altLang="zh-CN" b="1" i="0" dirty="0">
                <a:solidFill>
                  <a:srgbClr val="121212"/>
                </a:solidFill>
                <a:effectLst/>
                <a:latin typeface="-apple-system"/>
              </a:rPr>
              <a:t>, </a:t>
            </a:r>
            <a:r>
              <a:rPr lang="zh-CN" altLang="en-US" b="1" i="0" dirty="0">
                <a:solidFill>
                  <a:srgbClr val="121212"/>
                </a:solidFill>
                <a:effectLst/>
                <a:latin typeface="-apple-system"/>
              </a:rPr>
              <a:t>最优化区域很小</a:t>
            </a:r>
            <a:r>
              <a:rPr lang="en-US" altLang="zh-CN" b="1" i="0" dirty="0">
                <a:solidFill>
                  <a:srgbClr val="121212"/>
                </a:solidFill>
                <a:effectLst/>
                <a:latin typeface="-apple-system"/>
              </a:rPr>
              <a:t>, </a:t>
            </a:r>
            <a:r>
              <a:rPr lang="zh-CN" altLang="en-US" b="1" i="0" dirty="0">
                <a:solidFill>
                  <a:srgbClr val="121212"/>
                </a:solidFill>
                <a:effectLst/>
                <a:latin typeface="-apple-system"/>
              </a:rPr>
              <a:t>而且</a:t>
            </a:r>
            <a:r>
              <a:rPr lang="en-US" altLang="zh-CN" b="1" i="0" dirty="0">
                <a:solidFill>
                  <a:srgbClr val="121212"/>
                </a:solidFill>
                <a:effectLst/>
                <a:latin typeface="-apple-system"/>
              </a:rPr>
              <a:t>learning rate</a:t>
            </a:r>
            <a:r>
              <a:rPr lang="zh-CN" altLang="en-US" b="1" i="0" dirty="0">
                <a:solidFill>
                  <a:srgbClr val="121212"/>
                </a:solidFill>
                <a:effectLst/>
                <a:latin typeface="-apple-system"/>
              </a:rPr>
              <a:t>和</a:t>
            </a:r>
            <a:r>
              <a:rPr lang="en-US" altLang="zh-CN" b="1" i="0" dirty="0">
                <a:solidFill>
                  <a:srgbClr val="121212"/>
                </a:solidFill>
                <a:effectLst/>
                <a:latin typeface="-apple-system"/>
              </a:rPr>
              <a:t>weight decay</a:t>
            </a:r>
            <a:r>
              <a:rPr lang="zh-CN" altLang="en-US" b="1" i="0" dirty="0">
                <a:solidFill>
                  <a:srgbClr val="121212"/>
                </a:solidFill>
                <a:effectLst/>
                <a:latin typeface="-apple-system"/>
              </a:rPr>
              <a:t>有极大的相关性</a:t>
            </a:r>
            <a:r>
              <a:rPr lang="en-US" altLang="zh-CN" b="1" i="0" dirty="0">
                <a:solidFill>
                  <a:srgbClr val="121212"/>
                </a:solidFill>
                <a:effectLst/>
                <a:latin typeface="-apple-system"/>
              </a:rPr>
              <a:t>, </a:t>
            </a:r>
            <a:r>
              <a:rPr lang="zh-CN" altLang="en-US" b="1" i="0" dirty="0">
                <a:solidFill>
                  <a:srgbClr val="121212"/>
                </a:solidFill>
                <a:effectLst/>
                <a:latin typeface="-apple-system"/>
              </a:rPr>
              <a:t>也就是说固定一个去调整另一个</a:t>
            </a:r>
            <a:r>
              <a:rPr lang="en-US" altLang="zh-CN" b="1" i="0" dirty="0">
                <a:solidFill>
                  <a:srgbClr val="121212"/>
                </a:solidFill>
                <a:effectLst/>
                <a:latin typeface="-apple-system"/>
              </a:rPr>
              <a:t>, </a:t>
            </a:r>
            <a:r>
              <a:rPr lang="zh-CN" altLang="en-US" b="1" i="0" dirty="0">
                <a:solidFill>
                  <a:srgbClr val="121212"/>
                </a:solidFill>
                <a:effectLst/>
                <a:latin typeface="-apple-system"/>
              </a:rPr>
              <a:t>马上就会结果变差；而下边作者提出的实现方法</a:t>
            </a:r>
            <a:r>
              <a:rPr lang="en-US" altLang="zh-CN" b="1" i="0" dirty="0">
                <a:solidFill>
                  <a:srgbClr val="121212"/>
                </a:solidFill>
                <a:effectLst/>
                <a:latin typeface="-apple-system"/>
              </a:rPr>
              <a:t>, </a:t>
            </a:r>
            <a:r>
              <a:rPr lang="zh-CN" altLang="en-US" b="1" i="0" dirty="0">
                <a:solidFill>
                  <a:srgbClr val="121212"/>
                </a:solidFill>
                <a:effectLst/>
                <a:latin typeface="-apple-system"/>
              </a:rPr>
              <a:t>最优化区域明显增大</a:t>
            </a:r>
            <a:r>
              <a:rPr lang="en-US" altLang="zh-CN" b="1" i="0" dirty="0">
                <a:solidFill>
                  <a:srgbClr val="121212"/>
                </a:solidFill>
                <a:effectLst/>
                <a:latin typeface="-apple-system"/>
              </a:rPr>
              <a:t>, </a:t>
            </a:r>
            <a:r>
              <a:rPr lang="zh-CN" altLang="en-US" b="1" i="0" dirty="0">
                <a:solidFill>
                  <a:srgbClr val="121212"/>
                </a:solidFill>
                <a:effectLst/>
                <a:latin typeface="-apple-system"/>
              </a:rPr>
              <a:t>固定一个去调整另一个</a:t>
            </a:r>
            <a:r>
              <a:rPr lang="en-US" altLang="zh-CN" b="1" i="0" dirty="0">
                <a:solidFill>
                  <a:srgbClr val="121212"/>
                </a:solidFill>
                <a:effectLst/>
                <a:latin typeface="-apple-system"/>
              </a:rPr>
              <a:t>, </a:t>
            </a:r>
            <a:r>
              <a:rPr lang="zh-CN" altLang="en-US" b="1" i="0" dirty="0">
                <a:solidFill>
                  <a:srgbClr val="121212"/>
                </a:solidFill>
                <a:effectLst/>
                <a:latin typeface="-apple-system"/>
              </a:rPr>
              <a:t>才会真正的实现结果优化</a:t>
            </a:r>
            <a:r>
              <a:rPr lang="en-US" altLang="zh-CN" b="1" i="0" dirty="0">
                <a:solidFill>
                  <a:srgbClr val="121212"/>
                </a:solidFill>
                <a:effectLst/>
                <a:latin typeface="-apple-system"/>
              </a:rPr>
              <a:t>, </a:t>
            </a:r>
            <a:r>
              <a:rPr lang="zh-CN" altLang="en-US" b="1" i="0" dirty="0">
                <a:solidFill>
                  <a:srgbClr val="121212"/>
                </a:solidFill>
                <a:effectLst/>
                <a:latin typeface="-apple-system"/>
              </a:rPr>
              <a:t>找到最优的参数组合</a:t>
            </a:r>
            <a:r>
              <a:rPr lang="en-US" altLang="zh-CN" b="1" i="0" dirty="0">
                <a:solidFill>
                  <a:srgbClr val="121212"/>
                </a:solidFill>
                <a:effectLst/>
                <a:latin typeface="-apple-system"/>
              </a:rPr>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90930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左图是我们</a:t>
            </a:r>
            <a:r>
              <a:rPr lang="zh-CN" altLang="en-US" b="0" i="0" dirty="0">
                <a:solidFill>
                  <a:srgbClr val="666666"/>
                </a:solidFill>
                <a:effectLst/>
                <a:latin typeface="PingFangSC-Regular"/>
              </a:rPr>
              <a:t>细胞分类层次树的一部分，由于从第四层可以准确的反推出上面三层的细胞类型，所以其实赛题最后转换为了自动化的预测细胞在第四层的类型。如果一个细胞类型没有第三层或者第四层的情况，那这个细胞类型的第三次第四层就是前一层的类型，例如图中的红框的血浆</a:t>
            </a:r>
            <a:r>
              <a:rPr lang="en-US" altLang="zh-CN" b="0" i="0" dirty="0">
                <a:solidFill>
                  <a:srgbClr val="666666"/>
                </a:solidFill>
                <a:effectLst/>
                <a:latin typeface="PingFangSC-Regular"/>
              </a:rPr>
              <a:t>B</a:t>
            </a:r>
            <a:r>
              <a:rPr lang="zh-CN" altLang="en-US" b="0" i="0" dirty="0">
                <a:solidFill>
                  <a:srgbClr val="666666"/>
                </a:solidFill>
                <a:effectLst/>
                <a:latin typeface="PingFangSC-Regular"/>
              </a:rPr>
              <a:t>细胞，没有第四层类别，那再赛题中，我们默认他第四题为血浆</a:t>
            </a:r>
            <a:r>
              <a:rPr lang="en-US" altLang="zh-CN" b="0" i="0" dirty="0">
                <a:solidFill>
                  <a:srgbClr val="666666"/>
                </a:solidFill>
                <a:effectLst/>
                <a:latin typeface="PingFangSC-Regular"/>
              </a:rPr>
              <a:t>B</a:t>
            </a:r>
            <a:r>
              <a:rPr lang="zh-CN" altLang="en-US" b="0" i="0" dirty="0">
                <a:solidFill>
                  <a:srgbClr val="666666"/>
                </a:solidFill>
                <a:effectLst/>
                <a:latin typeface="PingFangSC-Regular"/>
              </a:rPr>
              <a:t>细胞。</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0653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1 </a:t>
            </a:r>
            <a:r>
              <a:rPr lang="zh-CN" altLang="en-US" dirty="0"/>
              <a:t>测试集有新的测序方法，数据分布可能不一样</a:t>
            </a:r>
            <a:endParaRPr lang="en-US" altLang="zh-CN" dirty="0"/>
          </a:p>
          <a:p>
            <a:r>
              <a:rPr lang="en-US" altLang="zh-CN" dirty="0"/>
              <a:t>2  </a:t>
            </a:r>
            <a:r>
              <a:rPr lang="zh-CN" altLang="en-US" dirty="0"/>
              <a:t>训练集分类不均，长尾分布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1 </a:t>
            </a:r>
            <a:r>
              <a:rPr lang="zh-CN" altLang="en-US" dirty="0"/>
              <a:t>测试集有新的测序方法，数据分布可能不一样</a:t>
            </a:r>
            <a:endParaRPr lang="en-US" altLang="zh-CN" dirty="0"/>
          </a:p>
          <a:p>
            <a:r>
              <a:rPr lang="en-US" altLang="zh-CN" dirty="0"/>
              <a:t>2  </a:t>
            </a:r>
            <a:r>
              <a:rPr lang="zh-CN" altLang="en-US" dirty="0"/>
              <a:t>训练集分类不均，长尾分布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dirty="0"/>
              <a:t>1 </a:t>
            </a:r>
            <a:r>
              <a:rPr lang="zh-CN" altLang="en-US" dirty="0"/>
              <a:t>测试集有新的测序方法，数据分布可能不一样</a:t>
            </a:r>
            <a:endParaRPr lang="en-US" altLang="zh-CN" dirty="0"/>
          </a:p>
          <a:p>
            <a:r>
              <a:rPr lang="en-US" altLang="zh-CN" dirty="0"/>
              <a:t>2  </a:t>
            </a:r>
            <a:r>
              <a:rPr lang="zh-CN" altLang="en-US" dirty="0"/>
              <a:t>训练集分类不均，长尾分布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这是我们最开始第一版的神经网络架构，五层全连接层，最后接一个</a:t>
            </a:r>
            <a:r>
              <a:rPr lang="en-US" altLang="zh-CN" dirty="0" err="1"/>
              <a:t>softmax</a:t>
            </a:r>
            <a:r>
              <a:rPr lang="zh-CN" altLang="en-US" dirty="0"/>
              <a:t>输出每一个类的概率。但这个神经网络存在过拟合严重的问题，训练集有</a:t>
            </a:r>
            <a:r>
              <a:rPr lang="en-US" altLang="zh-CN" dirty="0"/>
              <a:t>95%</a:t>
            </a:r>
            <a:r>
              <a:rPr lang="zh-CN" altLang="en-US" dirty="0"/>
              <a:t>的精度，但测试集只有</a:t>
            </a:r>
            <a:r>
              <a:rPr lang="en-US" altLang="zh-CN" dirty="0"/>
              <a:t>82%</a:t>
            </a:r>
            <a:r>
              <a:rPr lang="zh-CN" altLang="en-US" dirty="0"/>
              <a:t>的精度。所以，我们对神经网络的架构做出了一些防止过拟合的改动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51110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我们使用了</a:t>
            </a:r>
            <a:r>
              <a:rPr lang="en-US" altLang="zh-CN" dirty="0" err="1"/>
              <a:t>rel</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a:t>但其实验证集</a:t>
            </a:r>
            <a:r>
              <a:rPr lang="en-US" altLang="zh-CN" dirty="0"/>
              <a:t>92%</a:t>
            </a:r>
            <a:r>
              <a:rPr lang="zh-CN" altLang="en-US" dirty="0"/>
              <a:t>的精度，测试集</a:t>
            </a:r>
            <a:r>
              <a:rPr lang="en-US" altLang="zh-CN" dirty="0"/>
              <a:t>84</a:t>
            </a:r>
            <a:r>
              <a:rPr lang="zh-CN" altLang="en-US" dirty="0"/>
              <a:t>的精度还是意味着我们存在着过拟合问题。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最新】6.30数字中国创新大赛数字医疗赛道主视觉-bkg-03"/>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资源 1@2xw"/>
          <p:cNvPicPr>
            <a:picLocks noChangeAspect="1"/>
          </p:cNvPicPr>
          <p:nvPr userDrawn="1"/>
        </p:nvPicPr>
        <p:blipFill>
          <a:blip r:embed="rId3"/>
          <a:stretch>
            <a:fillRect/>
          </a:stretch>
        </p:blipFill>
        <p:spPr>
          <a:xfrm>
            <a:off x="1895158" y="840740"/>
            <a:ext cx="8401685" cy="9074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635" y="635"/>
            <a:ext cx="12191365" cy="661035"/>
          </a:xfrm>
          <a:prstGeom prst="rect">
            <a:avLst/>
          </a:prstGeom>
          <a:gradFill>
            <a:gsLst>
              <a:gs pos="0">
                <a:srgbClr val="004098"/>
              </a:gs>
              <a:gs pos="100000">
                <a:srgbClr val="00A0E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内容页"/>
          <p:cNvPicPr>
            <a:picLocks noChangeAspect="1"/>
          </p:cNvPicPr>
          <p:nvPr userDrawn="1"/>
        </p:nvPicPr>
        <p:blipFill>
          <a:blip r:embed="rId2"/>
          <a:srcRect t="12040"/>
          <a:stretch>
            <a:fillRect/>
          </a:stretch>
        </p:blipFill>
        <p:spPr>
          <a:xfrm>
            <a:off x="0" y="827405"/>
            <a:ext cx="12190730" cy="6030595"/>
          </a:xfrm>
          <a:prstGeom prst="rect">
            <a:avLst/>
          </a:prstGeom>
        </p:spPr>
      </p:pic>
      <p:pic>
        <p:nvPicPr>
          <p:cNvPr id="9" name="图片 8" descr="资源 1@2xw"/>
          <p:cNvPicPr>
            <a:picLocks noChangeAspect="1"/>
          </p:cNvPicPr>
          <p:nvPr userDrawn="1"/>
        </p:nvPicPr>
        <p:blipFill>
          <a:blip r:embed="rId3"/>
          <a:stretch>
            <a:fillRect/>
          </a:stretch>
        </p:blipFill>
        <p:spPr>
          <a:xfrm>
            <a:off x="202565" y="84455"/>
            <a:ext cx="4515485" cy="4876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50.png"/><Relationship Id="rId4" Type="http://schemas.openxmlformats.org/officeDocument/2006/relationships/image" Target="../media/image15.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 Id="rId10"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video" Target="../media/media1.mp4"/><Relationship Id="rId7" Type="http://schemas.openxmlformats.org/officeDocument/2006/relationships/notesSlide" Target="../notesSlides/notesSlide12.xml"/><Relationship Id="rId2" Type="http://schemas.microsoft.com/office/2007/relationships/media" Target="../media/media1.mp4"/><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chart" Target="../charts/chart1.xml"/><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650490"/>
            <a:ext cx="9144000" cy="1097280"/>
          </a:xfrm>
        </p:spPr>
        <p:txBody>
          <a:bodyPr>
            <a:noAutofit/>
          </a:bodyPr>
          <a:lstStyle/>
          <a:p>
            <a:pPr algn="ctr"/>
            <a:r>
              <a:rPr lang="zh-CN" altLang="en-US" b="1" dirty="0">
                <a:solidFill>
                  <a:schemeClr val="bg1"/>
                </a:solidFill>
                <a:latin typeface="Times New Roman" panose="02020603050405020304" pitchFamily="18" charset="0"/>
                <a:ea typeface="思源黑体 CN Medium" panose="020B0600000000000000" charset="-122"/>
                <a:cs typeface="Times New Roman" panose="02020603050405020304" pitchFamily="18" charset="0"/>
              </a:rPr>
              <a:t>算法赛：精确识别人体细胞类型的新算法开发</a:t>
            </a:r>
          </a:p>
        </p:txBody>
      </p:sp>
      <p:sp>
        <p:nvSpPr>
          <p:cNvPr id="3" name="副标题 2"/>
          <p:cNvSpPr>
            <a:spLocks noGrp="1"/>
          </p:cNvSpPr>
          <p:nvPr>
            <p:ph type="subTitle" idx="1"/>
          </p:nvPr>
        </p:nvSpPr>
        <p:spPr>
          <a:xfrm>
            <a:off x="1524000" y="4183921"/>
            <a:ext cx="9144000" cy="684530"/>
          </a:xfrm>
        </p:spPr>
        <p:txBody>
          <a:bodyPr/>
          <a:lstStyle/>
          <a:p>
            <a:pPr marL="0" indent="0" algn="ctr">
              <a:buNone/>
            </a:pPr>
            <a:r>
              <a:rPr lang="zh-CN" altLang="zh-CN" dirty="0">
                <a:solidFill>
                  <a:schemeClr val="bg1"/>
                </a:solidFill>
                <a:latin typeface="微软雅黑" panose="020B0503020204020204" pitchFamily="34" charset="-122"/>
                <a:ea typeface="微软雅黑" panose="020B0503020204020204" pitchFamily="34" charset="-122"/>
                <a:cs typeface="Times New Roman" panose="02020603050405020304"/>
              </a:rPr>
              <a:t>讲演人： </a:t>
            </a:r>
            <a:r>
              <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a:rPr>
              <a:t>白碧哲 叶启新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细胞基因前处理</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1583C25C-47F0-E277-B794-3F47E4979F34}"/>
              </a:ext>
            </a:extLst>
          </p:cNvPr>
          <p:cNvPicPr>
            <a:picLocks noChangeAspect="1"/>
          </p:cNvPicPr>
          <p:nvPr/>
        </p:nvPicPr>
        <p:blipFill rotWithShape="1">
          <a:blip r:embed="rId4"/>
          <a:srcRect r="6244"/>
          <a:stretch/>
        </p:blipFill>
        <p:spPr>
          <a:xfrm>
            <a:off x="224414" y="1603391"/>
            <a:ext cx="4837128" cy="3869446"/>
          </a:xfrm>
          <a:prstGeom prst="rect">
            <a:avLst/>
          </a:prstGeom>
        </p:spPr>
      </p:pic>
      <p:pic>
        <p:nvPicPr>
          <p:cNvPr id="13" name="图片 12">
            <a:extLst>
              <a:ext uri="{FF2B5EF4-FFF2-40B4-BE49-F238E27FC236}">
                <a16:creationId xmlns:a16="http://schemas.microsoft.com/office/drawing/2014/main" id="{16925FE7-2808-72C7-EC83-0D5E1CEE5AAE}"/>
              </a:ext>
            </a:extLst>
          </p:cNvPr>
          <p:cNvPicPr>
            <a:picLocks noChangeAspect="1"/>
          </p:cNvPicPr>
          <p:nvPr/>
        </p:nvPicPr>
        <p:blipFill rotWithShape="1">
          <a:blip r:embed="rId5"/>
          <a:srcRect l="3593" t="10988" r="6656"/>
          <a:stretch/>
        </p:blipFill>
        <p:spPr>
          <a:xfrm>
            <a:off x="7328208" y="1987107"/>
            <a:ext cx="4720740" cy="3511395"/>
          </a:xfrm>
          <a:prstGeom prst="rect">
            <a:avLst/>
          </a:prstGeom>
        </p:spPr>
      </p:pic>
      <p:pic>
        <p:nvPicPr>
          <p:cNvPr id="9" name="图片 8">
            <a:extLst>
              <a:ext uri="{FF2B5EF4-FFF2-40B4-BE49-F238E27FC236}">
                <a16:creationId xmlns:a16="http://schemas.microsoft.com/office/drawing/2014/main" id="{7DFE6B3E-A7C8-E885-ADAC-9B228B9E38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3793" y="1751214"/>
            <a:ext cx="2616150" cy="3983181"/>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解决方案</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D2D2B17E-6F36-FB69-1B1E-7B8B492132AA}"/>
              </a:ext>
            </a:extLst>
          </p:cNvPr>
          <p:cNvGrpSpPr/>
          <p:nvPr/>
        </p:nvGrpSpPr>
        <p:grpSpPr>
          <a:xfrm>
            <a:off x="1929284" y="1496068"/>
            <a:ext cx="7635049" cy="4566229"/>
            <a:chOff x="1929284" y="1496068"/>
            <a:chExt cx="7635049" cy="4566229"/>
          </a:xfrm>
        </p:grpSpPr>
        <p:grpSp>
          <p:nvGrpSpPr>
            <p:cNvPr id="33" name="组合 32">
              <a:extLst>
                <a:ext uri="{FF2B5EF4-FFF2-40B4-BE49-F238E27FC236}">
                  <a16:creationId xmlns:a16="http://schemas.microsoft.com/office/drawing/2014/main" id="{4ED24270-8ED9-9999-6F04-59111B2EEBE0}"/>
                </a:ext>
              </a:extLst>
            </p:cNvPr>
            <p:cNvGrpSpPr/>
            <p:nvPr/>
          </p:nvGrpSpPr>
          <p:grpSpPr>
            <a:xfrm>
              <a:off x="4009525" y="1496068"/>
              <a:ext cx="5231541" cy="369332"/>
              <a:chOff x="3139383" y="1583477"/>
              <a:chExt cx="5231541" cy="369332"/>
            </a:xfrm>
          </p:grpSpPr>
          <p:sp>
            <p:nvSpPr>
              <p:cNvPr id="38" name="文本框 37">
                <a:extLst>
                  <a:ext uri="{FF2B5EF4-FFF2-40B4-BE49-F238E27FC236}">
                    <a16:creationId xmlns:a16="http://schemas.microsoft.com/office/drawing/2014/main" id="{F486D19E-5C28-100C-9B6F-7750C26AD1F2}"/>
                  </a:ext>
                </a:extLst>
              </p:cNvPr>
              <p:cNvSpPr txBox="1"/>
              <p:nvPr/>
            </p:nvSpPr>
            <p:spPr>
              <a:xfrm>
                <a:off x="3139383" y="1583477"/>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现实情况</a:t>
                </a:r>
              </a:p>
            </p:txBody>
          </p:sp>
          <p:sp>
            <p:nvSpPr>
              <p:cNvPr id="39" name="文本框 38">
                <a:extLst>
                  <a:ext uri="{FF2B5EF4-FFF2-40B4-BE49-F238E27FC236}">
                    <a16:creationId xmlns:a16="http://schemas.microsoft.com/office/drawing/2014/main" id="{BFCFC003-3E58-CA87-3C64-38185E7F81BF}"/>
                  </a:ext>
                </a:extLst>
              </p:cNvPr>
              <p:cNvSpPr txBox="1"/>
              <p:nvPr/>
            </p:nvSpPr>
            <p:spPr>
              <a:xfrm>
                <a:off x="4883230" y="1583477"/>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难点分析</a:t>
                </a:r>
              </a:p>
            </p:txBody>
          </p:sp>
          <p:sp>
            <p:nvSpPr>
              <p:cNvPr id="40" name="文本框 39">
                <a:extLst>
                  <a:ext uri="{FF2B5EF4-FFF2-40B4-BE49-F238E27FC236}">
                    <a16:creationId xmlns:a16="http://schemas.microsoft.com/office/drawing/2014/main" id="{801B2AF1-92EE-4159-FBF2-5AE65B002A54}"/>
                  </a:ext>
                </a:extLst>
              </p:cNvPr>
              <p:cNvSpPr txBox="1"/>
              <p:nvPr/>
            </p:nvSpPr>
            <p:spPr>
              <a:xfrm>
                <a:off x="7163561" y="1583477"/>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解决方案</a:t>
                </a:r>
              </a:p>
            </p:txBody>
          </p:sp>
        </p:grpSp>
        <p:sp>
          <p:nvSpPr>
            <p:cNvPr id="34" name="矩形: 圆角 33">
              <a:extLst>
                <a:ext uri="{FF2B5EF4-FFF2-40B4-BE49-F238E27FC236}">
                  <a16:creationId xmlns:a16="http://schemas.microsoft.com/office/drawing/2014/main" id="{2F541FD7-103F-6D54-ED73-664E97A56DEA}"/>
                </a:ext>
              </a:extLst>
            </p:cNvPr>
            <p:cNvSpPr/>
            <p:nvPr/>
          </p:nvSpPr>
          <p:spPr>
            <a:xfrm>
              <a:off x="1929284" y="3143282"/>
              <a:ext cx="7635049" cy="20339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5018703-44CC-18AE-01D4-ACECD0ACDDE6}"/>
                </a:ext>
              </a:extLst>
            </p:cNvPr>
            <p:cNvSpPr txBox="1"/>
            <p:nvPr/>
          </p:nvSpPr>
          <p:spPr>
            <a:xfrm>
              <a:off x="2049896" y="3895830"/>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有监督   神经网络</a:t>
              </a:r>
            </a:p>
          </p:txBody>
        </p:sp>
        <p:sp>
          <p:nvSpPr>
            <p:cNvPr id="36" name="文本框 35">
              <a:extLst>
                <a:ext uri="{FF2B5EF4-FFF2-40B4-BE49-F238E27FC236}">
                  <a16:creationId xmlns:a16="http://schemas.microsoft.com/office/drawing/2014/main" id="{ADFBA204-9A73-8A00-04B9-C2731637E3AF}"/>
                </a:ext>
              </a:extLst>
            </p:cNvPr>
            <p:cNvSpPr txBox="1"/>
            <p:nvPr/>
          </p:nvSpPr>
          <p:spPr>
            <a:xfrm>
              <a:off x="2049896" y="2104800"/>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数据前处理</a:t>
              </a:r>
            </a:p>
          </p:txBody>
        </p:sp>
        <p:sp>
          <p:nvSpPr>
            <p:cNvPr id="37" name="文本框 36">
              <a:extLst>
                <a:ext uri="{FF2B5EF4-FFF2-40B4-BE49-F238E27FC236}">
                  <a16:creationId xmlns:a16="http://schemas.microsoft.com/office/drawing/2014/main" id="{ED4AB018-D911-2FC6-FD03-1F5F2CA9B9B6}"/>
                </a:ext>
              </a:extLst>
            </p:cNvPr>
            <p:cNvSpPr txBox="1"/>
            <p:nvPr/>
          </p:nvSpPr>
          <p:spPr>
            <a:xfrm>
              <a:off x="2045267" y="5354411"/>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无监督    方法</a:t>
              </a:r>
            </a:p>
          </p:txBody>
        </p:sp>
      </p:grpSp>
      <p:pic>
        <p:nvPicPr>
          <p:cNvPr id="9" name="图片 8">
            <a:extLst>
              <a:ext uri="{FF2B5EF4-FFF2-40B4-BE49-F238E27FC236}">
                <a16:creationId xmlns:a16="http://schemas.microsoft.com/office/drawing/2014/main" id="{8D72AA42-9801-1616-BA19-AD8F69B9A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527" y="1623343"/>
            <a:ext cx="6032787" cy="469625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基础神经网络</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015721" y="1446021"/>
            <a:ext cx="6350557" cy="4727289"/>
            <a:chOff x="5250556" y="1091416"/>
            <a:chExt cx="6350557" cy="4727289"/>
          </a:xfrm>
        </p:grpSpPr>
        <p:pic>
          <p:nvPicPr>
            <p:cNvPr id="9" name="图片 8" descr="图示&#10;&#10;描述已自动生成"/>
            <p:cNvPicPr>
              <a:picLocks noChangeAspect="1"/>
            </p:cNvPicPr>
            <p:nvPr/>
          </p:nvPicPr>
          <p:blipFill rotWithShape="1">
            <a:blip r:embed="rId4">
              <a:extLst>
                <a:ext uri="{28A0092B-C50C-407E-A947-70E740481C1C}">
                  <a14:useLocalDpi xmlns:a14="http://schemas.microsoft.com/office/drawing/2010/main" val="0"/>
                </a:ext>
              </a:extLst>
            </a:blip>
            <a:srcRect l="5625" t="2639" r="6091"/>
            <a:stretch>
              <a:fillRect/>
            </a:stretch>
          </p:blipFill>
          <p:spPr>
            <a:xfrm rot="5400000">
              <a:off x="5346732" y="995240"/>
              <a:ext cx="4609324" cy="4801675"/>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0052232" y="1194349"/>
                  <a:ext cx="1548881" cy="434350"/>
                </a:xfrm>
                <a:prstGeom prst="rect">
                  <a:avLst/>
                </a:prstGeom>
                <a:noFill/>
              </p:spPr>
              <p:txBody>
                <a:bodyPr wrap="square" rtlCol="0">
                  <a:spAutoFit/>
                </a:bodyPr>
                <a:lstStyle/>
                <a:p>
                  <a:r>
                    <a:rPr lang="en-US" altLang="zh-CN" sz="1000" dirty="0">
                      <a:solidFill>
                        <a:schemeClr val="tx1"/>
                      </a:solidFill>
                      <a:latin typeface="微软雅黑" panose="020B0503020204020204" pitchFamily="34" charset="-122"/>
                      <a:ea typeface="微软雅黑" panose="020B0503020204020204" pitchFamily="34" charset="-122"/>
                      <a:cs typeface="+mn-ea"/>
                    </a:rPr>
                    <a:t>Input: D </a:t>
                  </a:r>
                  <a14:m>
                    <m:oMath xmlns:m="http://schemas.openxmlformats.org/officeDocument/2006/math">
                      <m:r>
                        <a:rPr lang="en-US" altLang="zh-CN" sz="1000" b="0">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i="1">
                              <a:solidFill>
                                <a:schemeClr val="tx1"/>
                              </a:solidFill>
                              <a:latin typeface="Cambria Math" panose="02040503050406030204" pitchFamily="18" charset="0"/>
                              <a:ea typeface="微软雅黑" panose="020B0503020204020204" pitchFamily="34" charset="-122"/>
                              <a:cs typeface="+mn-ea"/>
                            </a:rPr>
                          </m:ctrlPr>
                        </m:sSupPr>
                        <m:e>
                          <m:r>
                            <m:rPr>
                              <m:sty m:val="p"/>
                            </m:rPr>
                            <a:rPr lang="en-US" altLang="zh-CN" sz="1000" b="0" i="1">
                              <a:solidFill>
                                <a:schemeClr val="tx1"/>
                              </a:solidFill>
                              <a:latin typeface="Cambria Math" panose="02040503050406030204" pitchFamily="18" charset="0"/>
                              <a:ea typeface="微软雅黑" panose="020B0503020204020204" pitchFamily="34" charset="-122"/>
                              <a:cs typeface="+mn-ea"/>
                            </a:rPr>
                            <m:t>R</m:t>
                          </m:r>
                        </m:e>
                        <m:sup>
                          <m:r>
                            <a:rPr lang="en-US" altLang="zh-CN" sz="1000" b="0" i="0" smtClean="0">
                              <a:solidFill>
                                <a:schemeClr val="tx1"/>
                              </a:solidFill>
                              <a:latin typeface="Cambria Math" panose="02040503050406030204" pitchFamily="18" charset="0"/>
                              <a:ea typeface="微软雅黑" panose="020B0503020204020204" pitchFamily="34" charset="-122"/>
                              <a:cs typeface="+mn-ea"/>
                            </a:rPr>
                            <m:t>1</m:t>
                          </m:r>
                          <m:r>
                            <a:rPr lang="en-US" altLang="zh-CN" sz="1000" b="0" i="1" smtClean="0">
                              <a:solidFill>
                                <a:schemeClr val="tx1"/>
                              </a:solidFill>
                              <a:latin typeface="Cambria Math" panose="02040503050406030204" pitchFamily="18" charset="0"/>
                              <a:ea typeface="微软雅黑" panose="020B0503020204020204" pitchFamily="34" charset="-122"/>
                              <a:cs typeface="+mn-ea"/>
                            </a:rPr>
                            <m:t>0,000</m:t>
                          </m:r>
                        </m:sup>
                      </m:sSup>
                    </m:oMath>
                  </a14:m>
                  <a:endParaRPr lang="en-US" altLang="zh-CN" sz="1000"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052232" y="1194349"/>
                  <a:ext cx="1548881" cy="4343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906298" y="2278099"/>
                  <a:ext cx="1548881" cy="434350"/>
                </a:xfrm>
                <a:prstGeom prst="rect">
                  <a:avLst/>
                </a:prstGeom>
                <a:noFill/>
              </p:spPr>
              <p:txBody>
                <a:bodyPr wrap="square" rtlCol="0">
                  <a:spAutoFit/>
                </a:bodyPr>
                <a:lstStyle/>
                <a:p>
                  <a:r>
                    <a:rPr lang="en-US" altLang="zh-CN" sz="1000" dirty="0">
                      <a:solidFill>
                        <a:schemeClr val="tx1"/>
                      </a:solidFill>
                      <a:latin typeface="微软雅黑" panose="020B0503020204020204" pitchFamily="34" charset="-122"/>
                      <a:ea typeface="微软雅黑" panose="020B0503020204020204" pitchFamily="34" charset="-122"/>
                      <a:cs typeface="+mn-ea"/>
                    </a:rPr>
                    <a:t>Input: D </a:t>
                  </a:r>
                  <a14:m>
                    <m:oMath xmlns:m="http://schemas.openxmlformats.org/officeDocument/2006/math">
                      <m:r>
                        <a:rPr lang="en-US" altLang="zh-CN" sz="1000" b="0">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i="1">
                              <a:solidFill>
                                <a:schemeClr val="tx1"/>
                              </a:solidFill>
                              <a:latin typeface="Cambria Math" panose="02040503050406030204" pitchFamily="18" charset="0"/>
                              <a:ea typeface="微软雅黑" panose="020B0503020204020204" pitchFamily="34" charset="-122"/>
                              <a:cs typeface="+mn-ea"/>
                            </a:rPr>
                          </m:ctrlPr>
                        </m:sSupPr>
                        <m:e>
                          <m:r>
                            <m:rPr>
                              <m:sty m:val="p"/>
                            </m:rPr>
                            <a:rPr lang="en-US" altLang="zh-CN" sz="1000" b="0" i="1">
                              <a:solidFill>
                                <a:schemeClr val="tx1"/>
                              </a:solidFill>
                              <a:latin typeface="Cambria Math" panose="02040503050406030204" pitchFamily="18" charset="0"/>
                              <a:ea typeface="微软雅黑" panose="020B0503020204020204" pitchFamily="34" charset="-122"/>
                              <a:cs typeface="+mn-ea"/>
                            </a:rPr>
                            <m:t>R</m:t>
                          </m:r>
                        </m:e>
                        <m:sup>
                          <m:r>
                            <a:rPr lang="en-US" altLang="zh-CN" sz="1000" b="0">
                              <a:solidFill>
                                <a:schemeClr val="tx1"/>
                              </a:solidFill>
                              <a:latin typeface="Cambria Math" panose="02040503050406030204" pitchFamily="18" charset="0"/>
                              <a:ea typeface="微软雅黑" panose="020B0503020204020204" pitchFamily="34" charset="-122"/>
                              <a:cs typeface="+mn-ea"/>
                            </a:rPr>
                            <m:t>4</m:t>
                          </m:r>
                          <m:r>
                            <a:rPr lang="en-US" altLang="zh-CN" sz="1000" b="0" i="0" smtClean="0">
                              <a:solidFill>
                                <a:schemeClr val="tx1"/>
                              </a:solidFill>
                              <a:latin typeface="Cambria Math" panose="02040503050406030204" pitchFamily="18" charset="0"/>
                              <a:ea typeface="微软雅黑" panose="020B0503020204020204" pitchFamily="34" charset="-122"/>
                              <a:cs typeface="+mn-ea"/>
                            </a:rPr>
                            <m:t>0</m:t>
                          </m:r>
                          <m:r>
                            <a:rPr lang="en-US" altLang="zh-CN" sz="1000" b="0">
                              <a:solidFill>
                                <a:schemeClr val="tx1"/>
                              </a:solidFill>
                              <a:latin typeface="Cambria Math" panose="02040503050406030204" pitchFamily="18" charset="0"/>
                              <a:ea typeface="微软雅黑" panose="020B0503020204020204" pitchFamily="34" charset="-122"/>
                              <a:cs typeface="+mn-ea"/>
                            </a:rPr>
                            <m:t>00</m:t>
                          </m:r>
                        </m:sup>
                      </m:sSup>
                    </m:oMath>
                  </a14:m>
                  <a:endParaRPr lang="en-US" altLang="zh-CN" sz="1000"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906298" y="2278099"/>
                  <a:ext cx="1548881" cy="43435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610856" y="3254324"/>
                  <a:ext cx="1548881" cy="434350"/>
                </a:xfrm>
                <a:prstGeom prst="rect">
                  <a:avLst/>
                </a:prstGeom>
                <a:noFill/>
              </p:spPr>
              <p:txBody>
                <a:bodyPr wrap="square" rtlCol="0">
                  <a:spAutoFit/>
                </a:bodyPr>
                <a:lstStyle/>
                <a:p>
                  <a:r>
                    <a:rPr lang="en-US" altLang="zh-CN" sz="1000" dirty="0">
                      <a:solidFill>
                        <a:schemeClr val="tx1"/>
                      </a:solidFill>
                      <a:latin typeface="微软雅黑" panose="020B0503020204020204" pitchFamily="34" charset="-122"/>
                      <a:ea typeface="微软雅黑" panose="020B0503020204020204" pitchFamily="34" charset="-122"/>
                      <a:cs typeface="+mn-ea"/>
                    </a:rPr>
                    <a:t>Input: D </a:t>
                  </a:r>
                  <a14:m>
                    <m:oMath xmlns:m="http://schemas.openxmlformats.org/officeDocument/2006/math">
                      <m:r>
                        <a:rPr lang="en-US" altLang="zh-CN" sz="1000" b="0">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i="1">
                              <a:solidFill>
                                <a:schemeClr val="tx1"/>
                              </a:solidFill>
                              <a:latin typeface="Cambria Math" panose="02040503050406030204" pitchFamily="18" charset="0"/>
                              <a:ea typeface="微软雅黑" panose="020B0503020204020204" pitchFamily="34" charset="-122"/>
                              <a:cs typeface="+mn-ea"/>
                            </a:rPr>
                          </m:ctrlPr>
                        </m:sSupPr>
                        <m:e>
                          <m:r>
                            <m:rPr>
                              <m:sty m:val="p"/>
                            </m:rPr>
                            <a:rPr lang="en-US" altLang="zh-CN" sz="1000" b="0" i="1">
                              <a:solidFill>
                                <a:schemeClr val="tx1"/>
                              </a:solidFill>
                              <a:latin typeface="Cambria Math" panose="02040503050406030204" pitchFamily="18" charset="0"/>
                              <a:ea typeface="微软雅黑" panose="020B0503020204020204" pitchFamily="34" charset="-122"/>
                              <a:cs typeface="+mn-ea"/>
                            </a:rPr>
                            <m:t>R</m:t>
                          </m:r>
                        </m:e>
                        <m:sup>
                          <m:r>
                            <a:rPr lang="en-US" altLang="zh-CN" sz="1000" b="0" i="0" smtClean="0">
                              <a:solidFill>
                                <a:schemeClr val="tx1"/>
                              </a:solidFill>
                              <a:latin typeface="Cambria Math" panose="02040503050406030204" pitchFamily="18" charset="0"/>
                              <a:ea typeface="微软雅黑" panose="020B0503020204020204" pitchFamily="34" charset="-122"/>
                              <a:cs typeface="+mn-ea"/>
                            </a:rPr>
                            <m:t>20</m:t>
                          </m:r>
                          <m:r>
                            <a:rPr lang="en-US" altLang="zh-CN" sz="1000" b="0">
                              <a:solidFill>
                                <a:schemeClr val="tx1"/>
                              </a:solidFill>
                              <a:latin typeface="Cambria Math" panose="02040503050406030204" pitchFamily="18" charset="0"/>
                              <a:ea typeface="微软雅黑" panose="020B0503020204020204" pitchFamily="34" charset="-122"/>
                              <a:cs typeface="+mn-ea"/>
                            </a:rPr>
                            <m:t>00</m:t>
                          </m:r>
                        </m:sup>
                      </m:sSup>
                    </m:oMath>
                  </a14:m>
                  <a:endParaRPr lang="en-US" altLang="zh-CN" sz="1000"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610856" y="3254324"/>
                  <a:ext cx="1548881" cy="43435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277792" y="4338074"/>
                  <a:ext cx="1548881" cy="434350"/>
                </a:xfrm>
                <a:prstGeom prst="rect">
                  <a:avLst/>
                </a:prstGeom>
                <a:noFill/>
              </p:spPr>
              <p:txBody>
                <a:bodyPr wrap="square" rtlCol="0">
                  <a:spAutoFit/>
                </a:bodyPr>
                <a:lstStyle/>
                <a:p>
                  <a:r>
                    <a:rPr lang="en-US" altLang="zh-CN" sz="1000" dirty="0">
                      <a:solidFill>
                        <a:schemeClr val="tx1"/>
                      </a:solidFill>
                      <a:latin typeface="微软雅黑" panose="020B0503020204020204" pitchFamily="34" charset="-122"/>
                      <a:ea typeface="微软雅黑" panose="020B0503020204020204" pitchFamily="34" charset="-122"/>
                      <a:cs typeface="+mn-ea"/>
                    </a:rPr>
                    <a:t>Input: D </a:t>
                  </a:r>
                  <a14:m>
                    <m:oMath xmlns:m="http://schemas.openxmlformats.org/officeDocument/2006/math">
                      <m:r>
                        <a:rPr lang="en-US" altLang="zh-CN" sz="1000" b="0">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i="1">
                              <a:solidFill>
                                <a:schemeClr val="tx1"/>
                              </a:solidFill>
                              <a:latin typeface="Cambria Math" panose="02040503050406030204" pitchFamily="18" charset="0"/>
                              <a:ea typeface="微软雅黑" panose="020B0503020204020204" pitchFamily="34" charset="-122"/>
                              <a:cs typeface="+mn-ea"/>
                            </a:rPr>
                          </m:ctrlPr>
                        </m:sSupPr>
                        <m:e>
                          <m:r>
                            <m:rPr>
                              <m:sty m:val="p"/>
                            </m:rPr>
                            <a:rPr lang="en-US" altLang="zh-CN" sz="1000" b="0" i="1">
                              <a:solidFill>
                                <a:schemeClr val="tx1"/>
                              </a:solidFill>
                              <a:latin typeface="Cambria Math" panose="02040503050406030204" pitchFamily="18" charset="0"/>
                              <a:ea typeface="微软雅黑" panose="020B0503020204020204" pitchFamily="34" charset="-122"/>
                              <a:cs typeface="+mn-ea"/>
                            </a:rPr>
                            <m:t>R</m:t>
                          </m:r>
                        </m:e>
                        <m:sup>
                          <m:r>
                            <a:rPr lang="en-US" altLang="zh-CN" sz="1000" b="0" i="0" smtClean="0">
                              <a:solidFill>
                                <a:schemeClr val="tx1"/>
                              </a:solidFill>
                              <a:latin typeface="Cambria Math" panose="02040503050406030204" pitchFamily="18" charset="0"/>
                              <a:ea typeface="微软雅黑" panose="020B0503020204020204" pitchFamily="34" charset="-122"/>
                              <a:cs typeface="+mn-ea"/>
                            </a:rPr>
                            <m:t>50</m:t>
                          </m:r>
                          <m:r>
                            <a:rPr lang="en-US" altLang="zh-CN" sz="1000" b="0">
                              <a:solidFill>
                                <a:schemeClr val="tx1"/>
                              </a:solidFill>
                              <a:latin typeface="Cambria Math" panose="02040503050406030204" pitchFamily="18" charset="0"/>
                              <a:ea typeface="微软雅黑" panose="020B0503020204020204" pitchFamily="34" charset="-122"/>
                              <a:cs typeface="+mn-ea"/>
                            </a:rPr>
                            <m:t>0</m:t>
                          </m:r>
                        </m:sup>
                      </m:sSup>
                    </m:oMath>
                  </a14:m>
                  <a:endParaRPr lang="en-US" altLang="zh-CN" sz="1000"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277792" y="4338074"/>
                  <a:ext cx="1548881" cy="43435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893210" y="5384355"/>
                  <a:ext cx="1548881" cy="434350"/>
                </a:xfrm>
                <a:prstGeom prst="rect">
                  <a:avLst/>
                </a:prstGeom>
                <a:noFill/>
              </p:spPr>
              <p:txBody>
                <a:bodyPr wrap="square" rtlCol="0">
                  <a:spAutoFit/>
                </a:bodyPr>
                <a:lstStyle/>
                <a:p>
                  <a:r>
                    <a:rPr lang="en-US" altLang="zh-CN" sz="1000" b="1" dirty="0">
                      <a:latin typeface="微软雅黑" panose="020B0503020204020204" pitchFamily="34" charset="-122"/>
                      <a:ea typeface="微软雅黑" panose="020B0503020204020204" pitchFamily="34" charset="-122"/>
                      <a:cs typeface="+mn-ea"/>
                    </a:rPr>
                    <a:t>out</a:t>
                  </a:r>
                  <a:r>
                    <a:rPr lang="en-US" altLang="zh-CN" sz="1000" b="1" dirty="0">
                      <a:solidFill>
                        <a:schemeClr val="tx1"/>
                      </a:solidFill>
                      <a:latin typeface="微软雅黑" panose="020B0503020204020204" pitchFamily="34" charset="-122"/>
                      <a:ea typeface="微软雅黑" panose="020B0503020204020204" pitchFamily="34" charset="-122"/>
                      <a:cs typeface="+mn-ea"/>
                    </a:rPr>
                    <a:t>put: D </a:t>
                  </a:r>
                  <a14:m>
                    <m:oMath xmlns:m="http://schemas.openxmlformats.org/officeDocument/2006/math">
                      <m:r>
                        <a:rPr lang="en-US" altLang="zh-CN" sz="1000" b="1">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b="1" i="1">
                              <a:solidFill>
                                <a:schemeClr val="tx1"/>
                              </a:solidFill>
                              <a:latin typeface="Cambria Math" panose="02040503050406030204" pitchFamily="18" charset="0"/>
                              <a:ea typeface="微软雅黑" panose="020B0503020204020204" pitchFamily="34" charset="-122"/>
                              <a:cs typeface="+mn-ea"/>
                            </a:rPr>
                          </m:ctrlPr>
                        </m:sSupPr>
                        <m:e>
                          <m:r>
                            <a:rPr lang="en-US" altLang="zh-CN" sz="1000" b="1" i="1">
                              <a:solidFill>
                                <a:schemeClr val="tx1"/>
                              </a:solidFill>
                              <a:latin typeface="Cambria Math" panose="02040503050406030204" pitchFamily="18" charset="0"/>
                              <a:ea typeface="微软雅黑" panose="020B0503020204020204" pitchFamily="34" charset="-122"/>
                              <a:cs typeface="+mn-ea"/>
                            </a:rPr>
                            <m:t>𝑹</m:t>
                          </m:r>
                        </m:e>
                        <m:sup>
                          <m:r>
                            <a:rPr lang="en-US" altLang="zh-CN" sz="1000" b="1" i="1" smtClean="0">
                              <a:solidFill>
                                <a:schemeClr val="tx1"/>
                              </a:solidFill>
                              <a:latin typeface="Cambria Math" panose="02040503050406030204" pitchFamily="18" charset="0"/>
                              <a:ea typeface="微软雅黑" panose="020B0503020204020204" pitchFamily="34" charset="-122"/>
                              <a:cs typeface="+mn-ea"/>
                            </a:rPr>
                            <m:t>𝟐𝟑</m:t>
                          </m:r>
                        </m:sup>
                      </m:sSup>
                    </m:oMath>
                  </a14:m>
                  <a:endParaRPr lang="en-US" altLang="zh-CN" sz="1000" b="1"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893210" y="5384355"/>
                  <a:ext cx="1548881" cy="434350"/>
                </a:xfrm>
                <a:prstGeom prst="rect">
                  <a:avLst/>
                </a:prstGeom>
                <a:blipFill rotWithShape="1">
                  <a:blip r:embed="rId9"/>
                </a:blipFill>
              </p:spPr>
              <p:txBody>
                <a:bodyPr/>
                <a:lstStyle/>
                <a:p>
                  <a:r>
                    <a:rPr lang="zh-CN" altLang="en-US">
                      <a:noFill/>
                    </a:rPr>
                    <a:t> </a:t>
                  </a:r>
                </a:p>
              </p:txBody>
            </p:sp>
          </mc:Fallback>
        </mc:AlternateContent>
      </p:grpSp>
      <p:grpSp>
        <p:nvGrpSpPr>
          <p:cNvPr id="27" name="组合 26"/>
          <p:cNvGrpSpPr/>
          <p:nvPr/>
        </p:nvGrpSpPr>
        <p:grpSpPr>
          <a:xfrm>
            <a:off x="760095" y="6312671"/>
            <a:ext cx="8155305" cy="373668"/>
            <a:chOff x="760095" y="6244064"/>
            <a:chExt cx="8155305" cy="373668"/>
          </a:xfrm>
        </p:grpSpPr>
        <p:sp>
          <p:nvSpPr>
            <p:cNvPr id="28" name="文本框 27"/>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9" name="文本框 28"/>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30" name="文本框 29"/>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graphicFrame>
        <p:nvGraphicFramePr>
          <p:cNvPr id="32" name="表格 31">
            <a:extLst>
              <a:ext uri="{FF2B5EF4-FFF2-40B4-BE49-F238E27FC236}">
                <a16:creationId xmlns:a16="http://schemas.microsoft.com/office/drawing/2014/main" id="{874DC537-4F56-95FC-9014-BEB335194291}"/>
              </a:ext>
            </a:extLst>
          </p:cNvPr>
          <p:cNvGraphicFramePr>
            <a:graphicFrameLocks noGrp="1"/>
          </p:cNvGraphicFramePr>
          <p:nvPr>
            <p:extLst>
              <p:ext uri="{D42A27DB-BD31-4B8C-83A1-F6EECF244321}">
                <p14:modId xmlns:p14="http://schemas.microsoft.com/office/powerpoint/2010/main" val="3772274692"/>
              </p:ext>
            </p:extLst>
          </p:nvPr>
        </p:nvGraphicFramePr>
        <p:xfrm>
          <a:off x="7220344" y="2004054"/>
          <a:ext cx="4279762" cy="628650"/>
        </p:xfrm>
        <a:graphic>
          <a:graphicData uri="http://schemas.openxmlformats.org/drawingml/2006/table">
            <a:tbl>
              <a:tblPr>
                <a:tableStyleId>{5C22544A-7EE6-4342-B048-85BDC9FD1C3A}</a:tableStyleId>
              </a:tblPr>
              <a:tblGrid>
                <a:gridCol w="1596527">
                  <a:extLst>
                    <a:ext uri="{9D8B030D-6E8A-4147-A177-3AD203B41FA5}">
                      <a16:colId xmlns:a16="http://schemas.microsoft.com/office/drawing/2014/main" val="2225550626"/>
                    </a:ext>
                  </a:extLst>
                </a:gridCol>
                <a:gridCol w="1386997">
                  <a:extLst>
                    <a:ext uri="{9D8B030D-6E8A-4147-A177-3AD203B41FA5}">
                      <a16:colId xmlns:a16="http://schemas.microsoft.com/office/drawing/2014/main" val="3663100633"/>
                    </a:ext>
                  </a:extLst>
                </a:gridCol>
                <a:gridCol w="1296238">
                  <a:extLst>
                    <a:ext uri="{9D8B030D-6E8A-4147-A177-3AD203B41FA5}">
                      <a16:colId xmlns:a16="http://schemas.microsoft.com/office/drawing/2014/main" val="2921951769"/>
                    </a:ext>
                  </a:extLst>
                </a:gridCol>
              </a:tblGrid>
              <a:tr h="180975">
                <a:tc>
                  <a:txBody>
                    <a:bodyPr/>
                    <a:lstStyle/>
                    <a:p>
                      <a:pPr algn="l" fontAlgn="ctr"/>
                      <a:r>
                        <a:rPr lang="zh-CN" altLang="en-US" sz="2000" b="1" u="none" strike="noStrike" dirty="0">
                          <a:effectLst/>
                          <a:latin typeface="微软雅黑" panose="020B0503020204020204" pitchFamily="34" charset="-122"/>
                          <a:ea typeface="微软雅黑" panose="020B0503020204020204" pitchFamily="34" charset="-122"/>
                        </a:rPr>
                        <a:t>训练集精度</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b="1" u="none" strike="noStrike" dirty="0">
                          <a:effectLst/>
                          <a:latin typeface="微软雅黑" panose="020B0503020204020204" pitchFamily="34" charset="-122"/>
                          <a:ea typeface="微软雅黑" panose="020B0503020204020204" pitchFamily="34" charset="-122"/>
                        </a:rPr>
                        <a:t>验证集精度</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b="1" u="none" strike="noStrike" dirty="0">
                          <a:effectLst/>
                          <a:latin typeface="微软雅黑" panose="020B0503020204020204" pitchFamily="34" charset="-122"/>
                          <a:ea typeface="微软雅黑" panose="020B0503020204020204" pitchFamily="34" charset="-122"/>
                        </a:rPr>
                        <a:t>测试集精度</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394339813"/>
                  </a:ext>
                </a:extLst>
              </a:tr>
              <a:tr h="180975">
                <a:tc>
                  <a:txBody>
                    <a:bodyPr/>
                    <a:lstStyle/>
                    <a:p>
                      <a:pPr algn="r" fontAlgn="ctr"/>
                      <a:r>
                        <a:rPr lang="en-US" altLang="zh-CN" sz="2000" b="1" u="none" strike="noStrike" dirty="0">
                          <a:effectLst/>
                          <a:latin typeface="微软雅黑" panose="020B0503020204020204" pitchFamily="34" charset="-122"/>
                          <a:ea typeface="微软雅黑" panose="020B0503020204020204" pitchFamily="34" charset="-122"/>
                        </a:rPr>
                        <a:t>95%</a:t>
                      </a:r>
                      <a:endParaRPr lang="en-US" altLang="zh-CN"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b="1" u="none" strike="noStrike" kern="1200" dirty="0">
                          <a:solidFill>
                            <a:schemeClr val="dk1"/>
                          </a:solidFill>
                          <a:effectLst/>
                          <a:latin typeface="微软雅黑" panose="020B0503020204020204" pitchFamily="34" charset="-122"/>
                          <a:ea typeface="微软雅黑" panose="020B0503020204020204" pitchFamily="34" charset="-122"/>
                          <a:cs typeface="+mn-cs"/>
                        </a:rPr>
                        <a:t>87%</a:t>
                      </a:r>
                    </a:p>
                  </a:txBody>
                  <a:tcPr marL="9525" marR="9525" marT="9525" marB="0" anchor="ctr"/>
                </a:tc>
                <a:tc>
                  <a:txBody>
                    <a:bodyPr/>
                    <a:lstStyle/>
                    <a:p>
                      <a:pPr algn="r" fontAlgn="ctr"/>
                      <a:r>
                        <a:rPr lang="en-US" altLang="zh-CN" sz="2000" b="1" u="none" strike="noStrike" kern="1200" dirty="0">
                          <a:solidFill>
                            <a:srgbClr val="FF0000"/>
                          </a:solidFill>
                          <a:effectLst/>
                          <a:latin typeface="微软雅黑" panose="020B0503020204020204" pitchFamily="34" charset="-122"/>
                          <a:ea typeface="微软雅黑" panose="020B0503020204020204" pitchFamily="34" charset="-122"/>
                          <a:cs typeface="+mn-cs"/>
                        </a:rPr>
                        <a:t>82%</a:t>
                      </a:r>
                    </a:p>
                  </a:txBody>
                  <a:tcPr marL="9525" marR="9525" marT="9525" marB="0" anchor="ctr"/>
                </a:tc>
                <a:extLst>
                  <a:ext uri="{0D108BD9-81ED-4DB2-BD59-A6C34878D82A}">
                    <a16:rowId xmlns:a16="http://schemas.microsoft.com/office/drawing/2014/main" val="3854341802"/>
                  </a:ext>
                </a:extLst>
              </a:tr>
            </a:tbl>
          </a:graphicData>
        </a:graphic>
      </p:graphicFrame>
    </p:spTree>
    <p:custDataLst>
      <p:tags r:id="rId1"/>
    </p:custDataLst>
    <p:extLst>
      <p:ext uri="{BB962C8B-B14F-4D97-AF65-F5344CB8AC3E}">
        <p14:creationId xmlns:p14="http://schemas.microsoft.com/office/powerpoint/2010/main" val="4276944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en-US" altLang="zh-CN" sz="3200" b="1" dirty="0" err="1">
                <a:solidFill>
                  <a:srgbClr val="00479D"/>
                </a:solidFill>
                <a:latin typeface="微软雅黑" panose="020B0503020204020204" pitchFamily="34" charset="-122"/>
                <a:ea typeface="微软雅黑" panose="020B0503020204020204" pitchFamily="34" charset="-122"/>
                <a:cs typeface="+mn-ea"/>
                <a:sym typeface="+mn-lt"/>
              </a:rPr>
              <a:t>Relu</a:t>
            </a:r>
            <a:endParaRPr lang="zh-CN" altLang="en-US" sz="3200" b="1" dirty="0">
              <a:solidFill>
                <a:srgbClr val="00479D"/>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777557" y="1065355"/>
            <a:ext cx="5191535" cy="4727289"/>
            <a:chOff x="5250556" y="1091416"/>
            <a:chExt cx="5191535" cy="4727289"/>
          </a:xfrm>
        </p:grpSpPr>
        <p:pic>
          <p:nvPicPr>
            <p:cNvPr id="9" name="图片 8" descr="图示&#10;&#10;描述已自动生成"/>
            <p:cNvPicPr>
              <a:picLocks noChangeAspect="1"/>
            </p:cNvPicPr>
            <p:nvPr/>
          </p:nvPicPr>
          <p:blipFill rotWithShape="1">
            <a:blip r:embed="rId4">
              <a:extLst>
                <a:ext uri="{28A0092B-C50C-407E-A947-70E740481C1C}">
                  <a14:useLocalDpi xmlns:a14="http://schemas.microsoft.com/office/drawing/2010/main" val="0"/>
                </a:ext>
              </a:extLst>
            </a:blip>
            <a:srcRect l="5625" t="2639" r="6091"/>
            <a:stretch>
              <a:fillRect/>
            </a:stretch>
          </p:blipFill>
          <p:spPr>
            <a:xfrm rot="5400000">
              <a:off x="5346732" y="995240"/>
              <a:ext cx="4609324" cy="4801675"/>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8893210" y="5384355"/>
                  <a:ext cx="1548881" cy="434350"/>
                </a:xfrm>
                <a:prstGeom prst="rect">
                  <a:avLst/>
                </a:prstGeom>
                <a:noFill/>
              </p:spPr>
              <p:txBody>
                <a:bodyPr wrap="square" rtlCol="0">
                  <a:spAutoFit/>
                </a:bodyPr>
                <a:lstStyle/>
                <a:p>
                  <a:r>
                    <a:rPr lang="en-US" altLang="zh-CN" sz="1000" b="1" dirty="0">
                      <a:latin typeface="微软雅黑" panose="020B0503020204020204" pitchFamily="34" charset="-122"/>
                      <a:ea typeface="微软雅黑" panose="020B0503020204020204" pitchFamily="34" charset="-122"/>
                      <a:cs typeface="+mn-ea"/>
                    </a:rPr>
                    <a:t>out</a:t>
                  </a:r>
                  <a:r>
                    <a:rPr lang="en-US" altLang="zh-CN" sz="1000" b="1" dirty="0">
                      <a:solidFill>
                        <a:schemeClr val="tx1"/>
                      </a:solidFill>
                      <a:latin typeface="微软雅黑" panose="020B0503020204020204" pitchFamily="34" charset="-122"/>
                      <a:ea typeface="微软雅黑" panose="020B0503020204020204" pitchFamily="34" charset="-122"/>
                      <a:cs typeface="+mn-ea"/>
                    </a:rPr>
                    <a:t>put: D </a:t>
                  </a:r>
                  <a14:m>
                    <m:oMath xmlns:m="http://schemas.openxmlformats.org/officeDocument/2006/math">
                      <m:r>
                        <a:rPr lang="en-US" altLang="zh-CN" sz="1000" b="1">
                          <a:solidFill>
                            <a:schemeClr val="tx1"/>
                          </a:solidFill>
                          <a:latin typeface="Cambria Math" panose="02040503050406030204" pitchFamily="18" charset="0"/>
                          <a:ea typeface="微软雅黑" panose="020B0503020204020204" pitchFamily="34" charset="-122"/>
                          <a:cs typeface="+mn-ea"/>
                        </a:rPr>
                        <m:t>∈</m:t>
                      </m:r>
                      <m:sSup>
                        <m:sSupPr>
                          <m:ctrlPr>
                            <a:rPr lang="en-US" altLang="zh-CN" sz="1000" b="1" i="1">
                              <a:solidFill>
                                <a:schemeClr val="tx1"/>
                              </a:solidFill>
                              <a:latin typeface="Cambria Math" panose="02040503050406030204" pitchFamily="18" charset="0"/>
                              <a:ea typeface="微软雅黑" panose="020B0503020204020204" pitchFamily="34" charset="-122"/>
                              <a:cs typeface="+mn-ea"/>
                            </a:rPr>
                          </m:ctrlPr>
                        </m:sSupPr>
                        <m:e>
                          <m:r>
                            <a:rPr lang="en-US" altLang="zh-CN" sz="1000" b="1" i="1">
                              <a:solidFill>
                                <a:schemeClr val="tx1"/>
                              </a:solidFill>
                              <a:latin typeface="Cambria Math" panose="02040503050406030204" pitchFamily="18" charset="0"/>
                              <a:ea typeface="微软雅黑" panose="020B0503020204020204" pitchFamily="34" charset="-122"/>
                              <a:cs typeface="+mn-ea"/>
                            </a:rPr>
                            <m:t>𝑹</m:t>
                          </m:r>
                        </m:e>
                        <m:sup>
                          <m:r>
                            <a:rPr lang="en-US" altLang="zh-CN" sz="1000" b="1" i="1" smtClean="0">
                              <a:solidFill>
                                <a:schemeClr val="tx1"/>
                              </a:solidFill>
                              <a:latin typeface="Cambria Math" panose="02040503050406030204" pitchFamily="18" charset="0"/>
                              <a:ea typeface="微软雅黑" panose="020B0503020204020204" pitchFamily="34" charset="-122"/>
                              <a:cs typeface="+mn-ea"/>
                            </a:rPr>
                            <m:t>𝟐𝟑</m:t>
                          </m:r>
                        </m:sup>
                      </m:sSup>
                    </m:oMath>
                  </a14:m>
                  <a:endParaRPr lang="en-US" altLang="zh-CN" sz="1000" b="1" dirty="0">
                    <a:solidFill>
                      <a:schemeClr val="tx1"/>
                    </a:solidFill>
                    <a:latin typeface="微软雅黑" panose="020B0503020204020204" pitchFamily="34" charset="-122"/>
                    <a:ea typeface="微软雅黑" panose="020B0503020204020204" pitchFamily="34" charset="-122"/>
                    <a:cs typeface="+mn-ea"/>
                  </a:endParaRPr>
                </a:p>
                <a:p>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893210" y="5384355"/>
                  <a:ext cx="1548881" cy="434350"/>
                </a:xfrm>
                <a:prstGeom prst="rect">
                  <a:avLst/>
                </a:prstGeom>
                <a:blipFill rotWithShape="1">
                  <a:blip r:embed="rId9"/>
                </a:blipFill>
              </p:spPr>
              <p:txBody>
                <a:bodyPr/>
                <a:lstStyle/>
                <a:p>
                  <a:r>
                    <a:rPr lang="zh-CN" altLang="en-US">
                      <a:noFill/>
                    </a:rPr>
                    <a:t> </a:t>
                  </a:r>
                </a:p>
              </p:txBody>
            </p:sp>
          </mc:Fallback>
        </mc:AlternateContent>
      </p:grpSp>
      <p:sp>
        <p:nvSpPr>
          <p:cNvPr id="20" name="文本框 19"/>
          <p:cNvSpPr txBox="1"/>
          <p:nvPr/>
        </p:nvSpPr>
        <p:spPr>
          <a:xfrm>
            <a:off x="625478" y="1711189"/>
            <a:ext cx="3336919"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在每层全连接之后加入了</a:t>
            </a:r>
            <a:r>
              <a:rPr lang="en-US" altLang="zh-CN" sz="2000" dirty="0" err="1">
                <a:latin typeface="微软雅黑" panose="020B0503020204020204" pitchFamily="34" charset="-122"/>
                <a:ea typeface="微软雅黑" panose="020B0503020204020204" pitchFamily="34" charset="-122"/>
                <a:cs typeface="+mn-ea"/>
              </a:rPr>
              <a:t>Relu</a:t>
            </a:r>
            <a:r>
              <a:rPr lang="zh-CN" altLang="en-US" sz="2000" dirty="0">
                <a:latin typeface="微软雅黑" panose="020B0503020204020204" pitchFamily="34" charset="-122"/>
                <a:ea typeface="微软雅黑" panose="020B0503020204020204" pitchFamily="34" charset="-122"/>
                <a:cs typeface="+mn-ea"/>
              </a:rPr>
              <a:t>激活层和</a:t>
            </a:r>
            <a:r>
              <a:rPr lang="en-US" altLang="zh-CN" sz="2000" dirty="0">
                <a:latin typeface="微软雅黑" panose="020B0503020204020204" pitchFamily="34" charset="-122"/>
                <a:ea typeface="微软雅黑" panose="020B0503020204020204" pitchFamily="34" charset="-122"/>
                <a:cs typeface="+mn-ea"/>
              </a:rPr>
              <a:t>Dropout</a:t>
            </a:r>
            <a:r>
              <a:rPr lang="zh-CN" altLang="en-US" sz="2000" dirty="0">
                <a:latin typeface="微软雅黑" panose="020B0503020204020204" pitchFamily="34" charset="-122"/>
                <a:ea typeface="微软雅黑" panose="020B0503020204020204" pitchFamily="34" charset="-122"/>
                <a:cs typeface="+mn-ea"/>
              </a:rPr>
              <a:t>操作</a:t>
            </a:r>
          </a:p>
        </p:txBody>
      </p:sp>
      <p:cxnSp>
        <p:nvCxnSpPr>
          <p:cNvPr id="22" name="直接箭头连接符 21"/>
          <p:cNvCxnSpPr/>
          <p:nvPr/>
        </p:nvCxnSpPr>
        <p:spPr>
          <a:xfrm flipV="1">
            <a:off x="3858864" y="1597765"/>
            <a:ext cx="2095489" cy="721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858865" y="2319090"/>
            <a:ext cx="2382158" cy="335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07108" y="2319090"/>
            <a:ext cx="2685855" cy="132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807109" y="2319090"/>
            <a:ext cx="2860706" cy="232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32785" y="2731943"/>
            <a:ext cx="6094324" cy="400110"/>
          </a:xfrm>
          <a:prstGeom prst="rect">
            <a:avLst/>
          </a:prstGeom>
          <a:noFill/>
        </p:spPr>
        <p:txBody>
          <a:bodyPr wrap="square">
            <a:spAutoFit/>
          </a:bodyPr>
          <a:lstStyle/>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cs typeface="+mn-ea"/>
              </a:rPr>
              <a:t>Relu</a:t>
            </a:r>
            <a:r>
              <a:rPr lang="zh-CN" altLang="en-US" sz="2000" dirty="0">
                <a:latin typeface="微软雅黑" panose="020B0503020204020204" pitchFamily="34" charset="-122"/>
                <a:ea typeface="微软雅黑" panose="020B0503020204020204" pitchFamily="34" charset="-122"/>
                <a:cs typeface="+mn-ea"/>
              </a:rPr>
              <a:t>激活层</a:t>
            </a:r>
            <a:r>
              <a:rPr lang="en-US" altLang="zh-CN" dirty="0"/>
              <a:t>:</a:t>
            </a:r>
            <a:endParaRPr lang="zh-CN" altLang="en-US" dirty="0"/>
          </a:p>
        </p:txBody>
      </p:sp>
      <p:pic>
        <p:nvPicPr>
          <p:cNvPr id="21" name="图片 20"/>
          <p:cNvPicPr>
            <a:picLocks noChangeAspect="1"/>
          </p:cNvPicPr>
          <p:nvPr/>
        </p:nvPicPr>
        <p:blipFill rotWithShape="1">
          <a:blip r:embed="rId10">
            <a:extLst>
              <a:ext uri="{28A0092B-C50C-407E-A947-70E740481C1C}">
                <a14:useLocalDpi xmlns:a14="http://schemas.microsoft.com/office/drawing/2010/main" val="0"/>
              </a:ext>
            </a:extLst>
          </a:blip>
          <a:srcRect l="7525" t="25925" r="9012" b="8519"/>
          <a:stretch>
            <a:fillRect/>
          </a:stretch>
        </p:blipFill>
        <p:spPr>
          <a:xfrm>
            <a:off x="2361302" y="2779648"/>
            <a:ext cx="2049803" cy="307686"/>
          </a:xfrm>
          <a:prstGeom prst="rect">
            <a:avLst/>
          </a:prstGeom>
        </p:spPr>
      </p:pic>
      <p:sp>
        <p:nvSpPr>
          <p:cNvPr id="31" name="文本框 30"/>
          <p:cNvSpPr txBox="1"/>
          <p:nvPr/>
        </p:nvSpPr>
        <p:spPr>
          <a:xfrm>
            <a:off x="625479" y="3148532"/>
            <a:ext cx="4989644" cy="1323439"/>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mn-ea"/>
              </a:rPr>
              <a:t>优点：</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更好的梯度传播：与常用的 </a:t>
            </a:r>
            <a:r>
              <a:rPr lang="en-US" altLang="zh-CN" sz="2000" dirty="0">
                <a:latin typeface="微软雅黑" panose="020B0503020204020204" pitchFamily="34" charset="-122"/>
                <a:ea typeface="微软雅黑" panose="020B0503020204020204" pitchFamily="34" charset="-122"/>
                <a:cs typeface="+mn-ea"/>
              </a:rPr>
              <a:t>sigmoid </a:t>
            </a:r>
            <a:r>
              <a:rPr lang="zh-CN" altLang="en-US" sz="2000" dirty="0">
                <a:latin typeface="微软雅黑" panose="020B0503020204020204" pitchFamily="34" charset="-122"/>
                <a:ea typeface="微软雅黑" panose="020B0503020204020204" pitchFamily="34" charset="-122"/>
                <a:cs typeface="+mn-ea"/>
              </a:rPr>
              <a:t>激活函数相比，梯度消失问题更少。</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高效计算：只有比较、加法和乘法</a:t>
            </a:r>
            <a:r>
              <a:rPr lang="zh-CN" altLang="en-US" dirty="0"/>
              <a:t>。</a:t>
            </a:r>
          </a:p>
        </p:txBody>
      </p:sp>
      <p:grpSp>
        <p:nvGrpSpPr>
          <p:cNvPr id="27" name="组合 26"/>
          <p:cNvGrpSpPr/>
          <p:nvPr/>
        </p:nvGrpSpPr>
        <p:grpSpPr>
          <a:xfrm>
            <a:off x="760095" y="6312671"/>
            <a:ext cx="8155305" cy="373668"/>
            <a:chOff x="760095" y="6244064"/>
            <a:chExt cx="8155305" cy="373668"/>
          </a:xfrm>
        </p:grpSpPr>
        <p:sp>
          <p:nvSpPr>
            <p:cNvPr id="28" name="文本框 27"/>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9" name="文本框 28"/>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30" name="文本框 29"/>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神经网络架构</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5478" y="1711189"/>
            <a:ext cx="3413953"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在每层全连接之后加入了</a:t>
            </a:r>
            <a:r>
              <a:rPr lang="en-US" altLang="zh-CN" sz="2000" dirty="0" err="1">
                <a:latin typeface="微软雅黑" panose="020B0503020204020204" pitchFamily="34" charset="-122"/>
                <a:ea typeface="微软雅黑" panose="020B0503020204020204" pitchFamily="34" charset="-122"/>
                <a:cs typeface="+mn-ea"/>
              </a:rPr>
              <a:t>Relu</a:t>
            </a:r>
            <a:r>
              <a:rPr lang="zh-CN" altLang="en-US" sz="2000" dirty="0">
                <a:latin typeface="微软雅黑" panose="020B0503020204020204" pitchFamily="34" charset="-122"/>
                <a:ea typeface="微软雅黑" panose="020B0503020204020204" pitchFamily="34" charset="-122"/>
                <a:cs typeface="+mn-ea"/>
              </a:rPr>
              <a:t>激活层和</a:t>
            </a:r>
            <a:r>
              <a:rPr lang="en-US" altLang="zh-CN" sz="2000" dirty="0">
                <a:latin typeface="微软雅黑" panose="020B0503020204020204" pitchFamily="34" charset="-122"/>
                <a:ea typeface="微软雅黑" panose="020B0503020204020204" pitchFamily="34" charset="-122"/>
                <a:cs typeface="+mn-ea"/>
              </a:rPr>
              <a:t>Dropout</a:t>
            </a:r>
            <a:r>
              <a:rPr lang="zh-CN" altLang="en-US" sz="2000" dirty="0">
                <a:latin typeface="微软雅黑" panose="020B0503020204020204" pitchFamily="34" charset="-122"/>
                <a:ea typeface="微软雅黑" panose="020B0503020204020204" pitchFamily="34" charset="-122"/>
                <a:cs typeface="+mn-ea"/>
              </a:rPr>
              <a:t>操作</a:t>
            </a:r>
          </a:p>
        </p:txBody>
      </p:sp>
      <p:sp>
        <p:nvSpPr>
          <p:cNvPr id="26" name="文本框 25"/>
          <p:cNvSpPr txBox="1"/>
          <p:nvPr/>
        </p:nvSpPr>
        <p:spPr>
          <a:xfrm>
            <a:off x="632785" y="2731943"/>
            <a:ext cx="6094324" cy="400110"/>
          </a:xfrm>
          <a:prstGeom prst="rect">
            <a:avLst/>
          </a:prstGeom>
          <a:noFill/>
        </p:spPr>
        <p:txBody>
          <a:bodyPr wrap="square">
            <a:spAutoFit/>
          </a:bodyPr>
          <a:lstStyle/>
          <a:p>
            <a:pPr marL="342900" indent="-342900">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cs typeface="+mn-ea"/>
              </a:rPr>
              <a:t>  </a:t>
            </a:r>
            <a:r>
              <a:rPr lang="en-US" altLang="zh-CN" sz="2000" dirty="0" err="1">
                <a:latin typeface="微软雅黑" panose="020B0503020204020204" pitchFamily="34" charset="-122"/>
                <a:ea typeface="微软雅黑" panose="020B0503020204020204" pitchFamily="34" charset="-122"/>
                <a:cs typeface="+mn-ea"/>
              </a:rPr>
              <a:t>Relu</a:t>
            </a:r>
            <a:r>
              <a:rPr lang="zh-CN" altLang="en-US" sz="2000" dirty="0">
                <a:latin typeface="微软雅黑" panose="020B0503020204020204" pitchFamily="34" charset="-122"/>
                <a:ea typeface="微软雅黑" panose="020B0503020204020204" pitchFamily="34" charset="-122"/>
                <a:cs typeface="+mn-ea"/>
              </a:rPr>
              <a:t>激活层</a:t>
            </a:r>
            <a:r>
              <a:rPr lang="en-US" altLang="zh-CN" dirty="0"/>
              <a:t>:</a:t>
            </a:r>
            <a:endParaRPr lang="zh-CN" altLang="en-US" dirty="0"/>
          </a:p>
        </p:txBody>
      </p:sp>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l="7525" t="25925" r="9012" b="8519"/>
          <a:stretch>
            <a:fillRect/>
          </a:stretch>
        </p:blipFill>
        <p:spPr>
          <a:xfrm>
            <a:off x="2512522" y="2725739"/>
            <a:ext cx="2571944" cy="386062"/>
          </a:xfrm>
          <a:prstGeom prst="rect">
            <a:avLst/>
          </a:prstGeom>
        </p:spPr>
      </p:pic>
      <p:sp>
        <p:nvSpPr>
          <p:cNvPr id="29" name="文本框 28"/>
          <p:cNvSpPr txBox="1"/>
          <p:nvPr/>
        </p:nvSpPr>
        <p:spPr>
          <a:xfrm>
            <a:off x="632785" y="3207819"/>
            <a:ext cx="4338408" cy="1938992"/>
          </a:xfrm>
          <a:prstGeom prst="rect">
            <a:avLst/>
          </a:prstGeom>
          <a:noFill/>
        </p:spPr>
        <p:txBody>
          <a:bodyPr wrap="square">
            <a:spAutoFit/>
          </a:bodyPr>
          <a:lstStyle/>
          <a:p>
            <a:pPr marL="457200" indent="-457200">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cs typeface="+mn-ea"/>
              </a:rPr>
              <a:t>Dropout</a:t>
            </a:r>
            <a:r>
              <a:rPr lang="zh-CN" altLang="en-US" sz="2000" dirty="0">
                <a:latin typeface="微软雅黑" panose="020B0503020204020204" pitchFamily="34" charset="-122"/>
                <a:ea typeface="微软雅黑" panose="020B0503020204020204" pitchFamily="34" charset="-122"/>
                <a:cs typeface="+mn-ea"/>
              </a:rPr>
              <a:t>操作</a:t>
            </a:r>
            <a:r>
              <a:rPr lang="en-US" altLang="zh-CN"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在训练期间从神经网络中随机删除单元 </a:t>
            </a:r>
            <a:endParaRPr lang="en-US" altLang="zh-CN" sz="2000" dirty="0">
              <a:latin typeface="微软雅黑" panose="020B0503020204020204" pitchFamily="34" charset="-122"/>
              <a:ea typeface="微软雅黑" panose="020B0503020204020204" pitchFamily="34" charset="-122"/>
              <a:cs typeface="+mn-ea"/>
            </a:endParaRPr>
          </a:p>
          <a:p>
            <a:r>
              <a:rPr lang="zh-CN" altLang="en-US" sz="2000" dirty="0">
                <a:solidFill>
                  <a:srgbClr val="FF0000"/>
                </a:solidFill>
                <a:latin typeface="微软雅黑" panose="020B0503020204020204" pitchFamily="34" charset="-122"/>
                <a:ea typeface="微软雅黑" panose="020B0503020204020204" pitchFamily="34" charset="-122"/>
                <a:cs typeface="+mn-ea"/>
              </a:rPr>
              <a:t>优点：</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mn-ea"/>
              </a:rPr>
              <a:t>减少了过度拟合，并且可以与其他正则化例如</a:t>
            </a:r>
            <a:r>
              <a:rPr lang="en-US" altLang="zh-CN" sz="2000" dirty="0">
                <a:latin typeface="微软雅黑" panose="020B0503020204020204" pitchFamily="34" charset="-122"/>
                <a:ea typeface="微软雅黑" panose="020B0503020204020204" pitchFamily="34" charset="-122"/>
                <a:cs typeface="+mn-ea"/>
              </a:rPr>
              <a:t>L2</a:t>
            </a:r>
            <a:r>
              <a:rPr lang="zh-CN" altLang="en-US" sz="2000" dirty="0">
                <a:latin typeface="微软雅黑" panose="020B0503020204020204" pitchFamily="34" charset="-122"/>
                <a:ea typeface="微软雅黑" panose="020B0503020204020204" pitchFamily="34" charset="-122"/>
                <a:cs typeface="+mn-ea"/>
              </a:rPr>
              <a:t>，</a:t>
            </a:r>
            <a:r>
              <a:rPr lang="en-US" altLang="zh-CN" sz="2000" dirty="0">
                <a:latin typeface="微软雅黑" panose="020B0503020204020204" pitchFamily="34" charset="-122"/>
                <a:ea typeface="微软雅黑" panose="020B0503020204020204" pitchFamily="34" charset="-122"/>
                <a:cs typeface="+mn-ea"/>
              </a:rPr>
              <a:t>LASSO</a:t>
            </a:r>
            <a:r>
              <a:rPr lang="zh-CN" altLang="en-US" sz="2000" dirty="0">
                <a:latin typeface="微软雅黑" panose="020B0503020204020204" pitchFamily="34" charset="-122"/>
                <a:ea typeface="微软雅黑" panose="020B0503020204020204" pitchFamily="34" charset="-122"/>
                <a:cs typeface="+mn-ea"/>
              </a:rPr>
              <a:t>方法共同使用。</a:t>
            </a:r>
          </a:p>
        </p:txBody>
      </p:sp>
      <p:grpSp>
        <p:nvGrpSpPr>
          <p:cNvPr id="30" name="组合 29"/>
          <p:cNvGrpSpPr/>
          <p:nvPr/>
        </p:nvGrpSpPr>
        <p:grpSpPr>
          <a:xfrm>
            <a:off x="6341205" y="674103"/>
            <a:ext cx="5348377" cy="3051845"/>
            <a:chOff x="6421591" y="1032595"/>
            <a:chExt cx="5348377" cy="3051845"/>
          </a:xfrm>
        </p:grpSpPr>
        <p:pic>
          <p:nvPicPr>
            <p:cNvPr id="7" name="图片 6" descr="图示&#10;&#10;描述已自动生成"/>
            <p:cNvPicPr>
              <a:picLocks noChangeAspect="1"/>
            </p:cNvPicPr>
            <p:nvPr/>
          </p:nvPicPr>
          <p:blipFill rotWithShape="1">
            <a:blip r:embed="rId5">
              <a:extLst>
                <a:ext uri="{28A0092B-C50C-407E-A947-70E740481C1C}">
                  <a14:useLocalDpi xmlns:a14="http://schemas.microsoft.com/office/drawing/2010/main" val="0"/>
                </a:ext>
              </a:extLst>
            </a:blip>
            <a:srcRect l="7915" t="2576" r="9908" b="2135"/>
            <a:stretch>
              <a:fillRect/>
            </a:stretch>
          </p:blipFill>
          <p:spPr>
            <a:xfrm>
              <a:off x="6421591" y="1032595"/>
              <a:ext cx="5348377" cy="3051845"/>
            </a:xfrm>
            <a:prstGeom prst="rect">
              <a:avLst/>
            </a:prstGeom>
          </p:spPr>
        </p:pic>
        <p:sp>
          <p:nvSpPr>
            <p:cNvPr id="8" name="矩形 7"/>
            <p:cNvSpPr/>
            <p:nvPr/>
          </p:nvSpPr>
          <p:spPr>
            <a:xfrm>
              <a:off x="6474147" y="3873813"/>
              <a:ext cx="2075060" cy="21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mn-ea"/>
                </a:rPr>
                <a:t>标准神经网络</a:t>
              </a:r>
            </a:p>
          </p:txBody>
        </p:sp>
        <p:sp>
          <p:nvSpPr>
            <p:cNvPr id="32" name="矩形 31"/>
            <p:cNvSpPr/>
            <p:nvPr/>
          </p:nvSpPr>
          <p:spPr>
            <a:xfrm>
              <a:off x="9277109" y="3851333"/>
              <a:ext cx="2492859" cy="225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mn-ea"/>
                </a:rPr>
                <a:t>应用了</a:t>
              </a:r>
              <a:r>
                <a:rPr lang="en-US" altLang="zh-CN" sz="1600" dirty="0">
                  <a:solidFill>
                    <a:schemeClr val="tx1"/>
                  </a:solidFill>
                  <a:latin typeface="微软雅黑" panose="020B0503020204020204" pitchFamily="34" charset="-122"/>
                  <a:ea typeface="微软雅黑" panose="020B0503020204020204" pitchFamily="34" charset="-122"/>
                  <a:cs typeface="+mn-ea"/>
                </a:rPr>
                <a:t>dropout</a:t>
              </a:r>
              <a:r>
                <a:rPr lang="zh-CN" altLang="en-US" sz="1600" dirty="0">
                  <a:solidFill>
                    <a:schemeClr val="tx1"/>
                  </a:solidFill>
                  <a:latin typeface="微软雅黑" panose="020B0503020204020204" pitchFamily="34" charset="-122"/>
                  <a:ea typeface="微软雅黑" panose="020B0503020204020204" pitchFamily="34" charset="-122"/>
                  <a:cs typeface="+mn-ea"/>
                </a:rPr>
                <a:t>之后</a:t>
              </a:r>
            </a:p>
          </p:txBody>
        </p:sp>
      </p:grpSp>
      <p:grpSp>
        <p:nvGrpSpPr>
          <p:cNvPr id="17" name="组合 16"/>
          <p:cNvGrpSpPr/>
          <p:nvPr/>
        </p:nvGrpSpPr>
        <p:grpSpPr>
          <a:xfrm>
            <a:off x="760095" y="6312671"/>
            <a:ext cx="8155305" cy="373668"/>
            <a:chOff x="760095" y="6244064"/>
            <a:chExt cx="8155305" cy="373668"/>
          </a:xfrm>
        </p:grpSpPr>
        <p:sp>
          <p:nvSpPr>
            <p:cNvPr id="18" name="文本框 17"/>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9" name="文本框 18"/>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2" name="文本框 21"/>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graphicFrame>
        <p:nvGraphicFramePr>
          <p:cNvPr id="2" name="表格 1">
            <a:extLst>
              <a:ext uri="{FF2B5EF4-FFF2-40B4-BE49-F238E27FC236}">
                <a16:creationId xmlns:a16="http://schemas.microsoft.com/office/drawing/2014/main" id="{71F1A6AB-BFF0-074C-2DD7-BC919497E972}"/>
              </a:ext>
            </a:extLst>
          </p:cNvPr>
          <p:cNvGraphicFramePr>
            <a:graphicFrameLocks noGrp="1"/>
          </p:cNvGraphicFramePr>
          <p:nvPr>
            <p:extLst>
              <p:ext uri="{D42A27DB-BD31-4B8C-83A1-F6EECF244321}">
                <p14:modId xmlns:p14="http://schemas.microsoft.com/office/powerpoint/2010/main" val="4215646688"/>
              </p:ext>
            </p:extLst>
          </p:nvPr>
        </p:nvGraphicFramePr>
        <p:xfrm>
          <a:off x="5638800" y="4068481"/>
          <a:ext cx="6443271" cy="1247775"/>
        </p:xfrm>
        <a:graphic>
          <a:graphicData uri="http://schemas.openxmlformats.org/drawingml/2006/table">
            <a:tbl>
              <a:tblPr>
                <a:tableStyleId>{5C22544A-7EE6-4342-B048-85BDC9FD1C3A}</a:tableStyleId>
              </a:tblPr>
              <a:tblGrid>
                <a:gridCol w="2079357">
                  <a:extLst>
                    <a:ext uri="{9D8B030D-6E8A-4147-A177-3AD203B41FA5}">
                      <a16:colId xmlns:a16="http://schemas.microsoft.com/office/drawing/2014/main" val="3760084077"/>
                    </a:ext>
                  </a:extLst>
                </a:gridCol>
                <a:gridCol w="1379555">
                  <a:extLst>
                    <a:ext uri="{9D8B030D-6E8A-4147-A177-3AD203B41FA5}">
                      <a16:colId xmlns:a16="http://schemas.microsoft.com/office/drawing/2014/main" val="2991894214"/>
                    </a:ext>
                  </a:extLst>
                </a:gridCol>
                <a:gridCol w="1426866">
                  <a:extLst>
                    <a:ext uri="{9D8B030D-6E8A-4147-A177-3AD203B41FA5}">
                      <a16:colId xmlns:a16="http://schemas.microsoft.com/office/drawing/2014/main" val="155938147"/>
                    </a:ext>
                  </a:extLst>
                </a:gridCol>
                <a:gridCol w="1557493">
                  <a:extLst>
                    <a:ext uri="{9D8B030D-6E8A-4147-A177-3AD203B41FA5}">
                      <a16:colId xmlns:a16="http://schemas.microsoft.com/office/drawing/2014/main" val="4132841442"/>
                    </a:ext>
                  </a:extLst>
                </a:gridCol>
              </a:tblGrid>
              <a:tr h="180975">
                <a:tc>
                  <a:txBody>
                    <a:bodyPr/>
                    <a:lstStyle/>
                    <a:p>
                      <a:pPr algn="l" fontAlgn="ct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训练集精度</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a:effectLst/>
                          <a:latin typeface="微软雅黑" panose="020B0503020204020204" pitchFamily="34" charset="-122"/>
                          <a:ea typeface="微软雅黑" panose="020B0503020204020204" pitchFamily="34" charset="-122"/>
                        </a:rPr>
                        <a:t>验证集精度</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a:effectLst/>
                          <a:latin typeface="微软雅黑" panose="020B0503020204020204" pitchFamily="34" charset="-122"/>
                          <a:ea typeface="微软雅黑" panose="020B0503020204020204" pitchFamily="34" charset="-122"/>
                        </a:rPr>
                        <a:t>测试集精度</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68246464"/>
                  </a:ext>
                </a:extLst>
              </a:tr>
              <a:tr h="180975">
                <a:tc>
                  <a:txBody>
                    <a:bodyPr/>
                    <a:lstStyle/>
                    <a:p>
                      <a:pPr algn="l" fontAlgn="ctr"/>
                      <a:r>
                        <a:rPr lang="zh-CN" altLang="en-US" sz="2000" u="none" strike="noStrike">
                          <a:effectLst/>
                          <a:latin typeface="微软雅黑" panose="020B0503020204020204" pitchFamily="34" charset="-122"/>
                          <a:ea typeface="微软雅黑" panose="020B0503020204020204" pitchFamily="34" charset="-122"/>
                        </a:rPr>
                        <a:t>原始神经网络</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a:effectLst/>
                          <a:latin typeface="微软雅黑" panose="020B0503020204020204" pitchFamily="34" charset="-122"/>
                          <a:ea typeface="微软雅黑" panose="020B0503020204020204" pitchFamily="34" charset="-122"/>
                        </a:rPr>
                        <a:t>95</a:t>
                      </a:r>
                      <a:endParaRPr lang="en-US" altLang="zh-CN"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87</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solidFill>
                            <a:srgbClr val="FF0000"/>
                          </a:solidFill>
                          <a:effectLst/>
                          <a:latin typeface="微软雅黑" panose="020B0503020204020204" pitchFamily="34" charset="-122"/>
                          <a:ea typeface="微软雅黑" panose="020B0503020204020204" pitchFamily="34" charset="-122"/>
                        </a:rPr>
                        <a:t>82</a:t>
                      </a:r>
                      <a:endParaRPr lang="en-US" altLang="zh-CN" sz="2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46658200"/>
                  </a:ext>
                </a:extLst>
              </a:tr>
              <a:tr h="180975">
                <a:tc>
                  <a:txBody>
                    <a:bodyPr/>
                    <a:lstStyle/>
                    <a:p>
                      <a:pPr algn="l" fontAlgn="ctr"/>
                      <a:r>
                        <a:rPr lang="zh-CN" altLang="en-US" sz="2000" u="none" strike="noStrike">
                          <a:effectLst/>
                          <a:latin typeface="微软雅黑" panose="020B0503020204020204" pitchFamily="34" charset="-122"/>
                          <a:ea typeface="微软雅黑" panose="020B0503020204020204" pitchFamily="34" charset="-122"/>
                        </a:rPr>
                        <a:t>加入</a:t>
                      </a:r>
                      <a:r>
                        <a:rPr lang="en-US" sz="2000" u="none" strike="noStrike">
                          <a:effectLst/>
                          <a:latin typeface="微软雅黑" panose="020B0503020204020204" pitchFamily="34" charset="-122"/>
                          <a:ea typeface="微软雅黑" panose="020B0503020204020204" pitchFamily="34" charset="-122"/>
                        </a:rPr>
                        <a:t>relu</a:t>
                      </a:r>
                      <a:r>
                        <a:rPr lang="zh-CN" altLang="en-US" sz="2000" u="none" strike="noStrike">
                          <a:effectLst/>
                          <a:latin typeface="微软雅黑" panose="020B0503020204020204" pitchFamily="34" charset="-122"/>
                          <a:ea typeface="微软雅黑" panose="020B0503020204020204" pitchFamily="34" charset="-122"/>
                        </a:rPr>
                        <a:t>和</a:t>
                      </a:r>
                      <a:r>
                        <a:rPr lang="en-US" sz="2000" u="none" strike="noStrike">
                          <a:effectLst/>
                          <a:latin typeface="微软雅黑" panose="020B0503020204020204" pitchFamily="34" charset="-122"/>
                          <a:ea typeface="微软雅黑" panose="020B0503020204020204" pitchFamily="34" charset="-122"/>
                        </a:rPr>
                        <a:t>dropout</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a:effectLst/>
                          <a:latin typeface="微软雅黑" panose="020B0503020204020204" pitchFamily="34" charset="-122"/>
                          <a:ea typeface="微软雅黑" panose="020B0503020204020204" pitchFamily="34" charset="-122"/>
                        </a:rPr>
                        <a:t>95</a:t>
                      </a:r>
                      <a:endParaRPr lang="en-US" altLang="zh-CN"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93</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solidFill>
                            <a:srgbClr val="FF0000"/>
                          </a:solidFill>
                          <a:effectLst/>
                          <a:latin typeface="微软雅黑" panose="020B0503020204020204" pitchFamily="34" charset="-122"/>
                          <a:ea typeface="微软雅黑" panose="020B0503020204020204" pitchFamily="34" charset="-122"/>
                        </a:rPr>
                        <a:t>84</a:t>
                      </a:r>
                      <a:endParaRPr lang="en-US" altLang="zh-CN" sz="2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987196946"/>
                  </a:ext>
                </a:extLst>
              </a:tr>
            </a:tbl>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五折交叉投票推理</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64478" y="1942731"/>
            <a:ext cx="4878070" cy="2553335"/>
          </a:xfrm>
          <a:prstGeom prst="rect">
            <a:avLst/>
          </a:prstGeom>
          <a:noFill/>
        </p:spPr>
        <p:txBody>
          <a:bodyPr wrap="square">
            <a:spAutoFit/>
          </a:bodyPr>
          <a:lstStyle/>
          <a:p>
            <a:pPr marL="457200" indent="-4572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rPr>
              <a:t>使全部数据参与训练，</a:t>
            </a:r>
            <a:r>
              <a:rPr lang="zh-CN" altLang="en-US" sz="2000" dirty="0">
                <a:solidFill>
                  <a:srgbClr val="FF0000"/>
                </a:solidFill>
                <a:latin typeface="微软雅黑" panose="020B0503020204020204" pitchFamily="34" charset="-122"/>
                <a:ea typeface="微软雅黑" panose="020B0503020204020204" pitchFamily="34" charset="-122"/>
                <a:cs typeface="+mn-ea"/>
              </a:rPr>
              <a:t>最大化数据利用率</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marL="457200" indent="-4572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rPr>
              <a:t>获得与训练集相同大小的合并验证集，提高调参时验证集的统计学参考意义，</a:t>
            </a:r>
            <a:r>
              <a:rPr lang="zh-CN" altLang="en-US" sz="2000" dirty="0">
                <a:solidFill>
                  <a:srgbClr val="FF0000"/>
                </a:solidFill>
                <a:latin typeface="微软雅黑" panose="020B0503020204020204" pitchFamily="34" charset="-122"/>
                <a:ea typeface="微软雅黑" panose="020B0503020204020204" pitchFamily="34" charset="-122"/>
                <a:cs typeface="+mn-ea"/>
              </a:rPr>
              <a:t>保证泛化性能</a:t>
            </a:r>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pPr marL="457200" indent="-4572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rPr>
              <a:t>每个模型获得独立的权重，用于模型融合，在推理的时候，投票推理，</a:t>
            </a:r>
            <a:r>
              <a:rPr lang="zh-CN" altLang="en-US" sz="2000" dirty="0">
                <a:solidFill>
                  <a:srgbClr val="FF0000"/>
                </a:solidFill>
                <a:latin typeface="微软雅黑" panose="020B0503020204020204" pitchFamily="34" charset="-122"/>
                <a:ea typeface="微软雅黑" panose="020B0503020204020204" pitchFamily="34" charset="-122"/>
                <a:cs typeface="+mn-ea"/>
              </a:rPr>
              <a:t>保证模型泛化性能。</a:t>
            </a:r>
          </a:p>
        </p:txBody>
      </p:sp>
      <p:sp>
        <p:nvSpPr>
          <p:cNvPr id="28" name="文本框 27"/>
          <p:cNvSpPr txBox="1"/>
          <p:nvPr/>
        </p:nvSpPr>
        <p:spPr>
          <a:xfrm>
            <a:off x="6364478" y="958683"/>
            <a:ext cx="4921250" cy="1323439"/>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cs typeface="+mn-ea"/>
              </a:rPr>
              <a:t>由于数据存在长尾分布会导致过拟合训练集，在此采取了</a:t>
            </a:r>
            <a:r>
              <a:rPr lang="zh-CN" altLang="en-US" sz="2000" b="1" dirty="0">
                <a:solidFill>
                  <a:srgbClr val="FF0000"/>
                </a:solidFill>
                <a:latin typeface="微软雅黑" panose="020B0503020204020204" pitchFamily="34" charset="-122"/>
                <a:ea typeface="微软雅黑" panose="020B0503020204020204" pitchFamily="34" charset="-122"/>
                <a:cs typeface="+mn-ea"/>
              </a:rPr>
              <a:t>五折交叉投票推理</a:t>
            </a:r>
            <a:r>
              <a:rPr lang="zh-CN" altLang="en-US" sz="2000" b="1" dirty="0">
                <a:latin typeface="微软雅黑" panose="020B0503020204020204" pitchFamily="34" charset="-122"/>
                <a:ea typeface="微软雅黑" panose="020B0503020204020204" pitchFamily="34" charset="-122"/>
                <a:cs typeface="+mn-ea"/>
              </a:rPr>
              <a:t>，该方案有以下</a:t>
            </a:r>
            <a:r>
              <a:rPr lang="zh-CN" altLang="en-US" sz="2000" b="1" dirty="0">
                <a:solidFill>
                  <a:srgbClr val="FF0000"/>
                </a:solidFill>
                <a:latin typeface="微软雅黑" panose="020B0503020204020204" pitchFamily="34" charset="-122"/>
                <a:ea typeface="微软雅黑" panose="020B0503020204020204" pitchFamily="34" charset="-122"/>
                <a:cs typeface="+mn-ea"/>
              </a:rPr>
              <a:t>优势</a:t>
            </a:r>
            <a:r>
              <a:rPr lang="zh-CN" altLang="en-US" sz="2000" b="1" dirty="0">
                <a:latin typeface="微软雅黑" panose="020B0503020204020204" pitchFamily="34" charset="-122"/>
                <a:ea typeface="微软雅黑" panose="020B0503020204020204" pitchFamily="34" charset="-122"/>
                <a:cs typeface="+mn-ea"/>
              </a:rPr>
              <a:t>：</a:t>
            </a:r>
            <a:endParaRPr lang="en-US" altLang="zh-CN" sz="2000" b="1" dirty="0">
              <a:latin typeface="微软雅黑" panose="020B0503020204020204" pitchFamily="34" charset="-122"/>
              <a:ea typeface="微软雅黑" panose="020B0503020204020204" pitchFamily="34" charset="-122"/>
              <a:cs typeface="+mn-ea"/>
            </a:endParaRPr>
          </a:p>
          <a:p>
            <a:endParaRPr lang="zh-CN" altLang="en-US" sz="2000" b="1" dirty="0">
              <a:latin typeface="微软雅黑" panose="020B0503020204020204" pitchFamily="34" charset="-122"/>
              <a:ea typeface="微软雅黑" panose="020B0503020204020204" pitchFamily="34" charset="-122"/>
              <a:cs typeface="+mn-ea"/>
            </a:endParaRPr>
          </a:p>
        </p:txBody>
      </p:sp>
      <p:grpSp>
        <p:nvGrpSpPr>
          <p:cNvPr id="12" name="组合 11"/>
          <p:cNvGrpSpPr/>
          <p:nvPr/>
        </p:nvGrpSpPr>
        <p:grpSpPr>
          <a:xfrm>
            <a:off x="760095" y="6312671"/>
            <a:ext cx="8155305" cy="373668"/>
            <a:chOff x="760095" y="6244064"/>
            <a:chExt cx="8155305" cy="373668"/>
          </a:xfrm>
        </p:grpSpPr>
        <p:sp>
          <p:nvSpPr>
            <p:cNvPr id="14" name="文本框 13"/>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5" name="文本框 14"/>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16" name="文本框 15"/>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pic>
        <p:nvPicPr>
          <p:cNvPr id="8" name="图片 7" descr="图形用户界面, 应用程序&#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62" y="1181841"/>
            <a:ext cx="5948447" cy="5676159"/>
          </a:xfrm>
          <a:prstGeom prst="rect">
            <a:avLst/>
          </a:prstGeom>
        </p:spPr>
      </p:pic>
      <p:graphicFrame>
        <p:nvGraphicFramePr>
          <p:cNvPr id="17" name="表格 16">
            <a:extLst>
              <a:ext uri="{FF2B5EF4-FFF2-40B4-BE49-F238E27FC236}">
                <a16:creationId xmlns:a16="http://schemas.microsoft.com/office/drawing/2014/main" id="{D0277DD9-39E5-BE03-F3BA-383D8D83C1FD}"/>
              </a:ext>
            </a:extLst>
          </p:cNvPr>
          <p:cNvGraphicFramePr>
            <a:graphicFrameLocks noGrp="1"/>
          </p:cNvGraphicFramePr>
          <p:nvPr>
            <p:extLst>
              <p:ext uri="{D42A27DB-BD31-4B8C-83A1-F6EECF244321}">
                <p14:modId xmlns:p14="http://schemas.microsoft.com/office/powerpoint/2010/main" val="2621479060"/>
              </p:ext>
            </p:extLst>
          </p:nvPr>
        </p:nvGraphicFramePr>
        <p:xfrm>
          <a:off x="5638800" y="4496066"/>
          <a:ext cx="6443271" cy="1247775"/>
        </p:xfrm>
        <a:graphic>
          <a:graphicData uri="http://schemas.openxmlformats.org/drawingml/2006/table">
            <a:tbl>
              <a:tblPr>
                <a:tableStyleId>{5C22544A-7EE6-4342-B048-85BDC9FD1C3A}</a:tableStyleId>
              </a:tblPr>
              <a:tblGrid>
                <a:gridCol w="2079357">
                  <a:extLst>
                    <a:ext uri="{9D8B030D-6E8A-4147-A177-3AD203B41FA5}">
                      <a16:colId xmlns:a16="http://schemas.microsoft.com/office/drawing/2014/main" val="3760084077"/>
                    </a:ext>
                  </a:extLst>
                </a:gridCol>
                <a:gridCol w="1379555">
                  <a:extLst>
                    <a:ext uri="{9D8B030D-6E8A-4147-A177-3AD203B41FA5}">
                      <a16:colId xmlns:a16="http://schemas.microsoft.com/office/drawing/2014/main" val="2991894214"/>
                    </a:ext>
                  </a:extLst>
                </a:gridCol>
                <a:gridCol w="1426866">
                  <a:extLst>
                    <a:ext uri="{9D8B030D-6E8A-4147-A177-3AD203B41FA5}">
                      <a16:colId xmlns:a16="http://schemas.microsoft.com/office/drawing/2014/main" val="155938147"/>
                    </a:ext>
                  </a:extLst>
                </a:gridCol>
                <a:gridCol w="1557493">
                  <a:extLst>
                    <a:ext uri="{9D8B030D-6E8A-4147-A177-3AD203B41FA5}">
                      <a16:colId xmlns:a16="http://schemas.microsoft.com/office/drawing/2014/main" val="4132841442"/>
                    </a:ext>
                  </a:extLst>
                </a:gridCol>
              </a:tblGrid>
              <a:tr h="180975">
                <a:tc>
                  <a:txBody>
                    <a:bodyPr/>
                    <a:lstStyle/>
                    <a:p>
                      <a:pPr algn="l" fontAlgn="ct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训练集精度</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验证集精度</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a:effectLst/>
                          <a:latin typeface="微软雅黑" panose="020B0503020204020204" pitchFamily="34" charset="-122"/>
                          <a:ea typeface="微软雅黑" panose="020B0503020204020204" pitchFamily="34" charset="-122"/>
                        </a:rPr>
                        <a:t>测试集精度</a:t>
                      </a:r>
                      <a:endParaRPr lang="zh-CN" alt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68246464"/>
                  </a:ext>
                </a:extLst>
              </a:tr>
              <a:tr h="180975">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加入</a:t>
                      </a:r>
                      <a:r>
                        <a:rPr lang="en-US" sz="2000" u="none" strike="noStrike" dirty="0" err="1">
                          <a:effectLst/>
                          <a:latin typeface="微软雅黑" panose="020B0503020204020204" pitchFamily="34" charset="-122"/>
                          <a:ea typeface="微软雅黑" panose="020B0503020204020204" pitchFamily="34" charset="-122"/>
                        </a:rPr>
                        <a:t>relu</a:t>
                      </a:r>
                      <a:r>
                        <a:rPr lang="zh-CN" altLang="en-US" sz="2000" u="none" strike="noStrike" dirty="0">
                          <a:effectLst/>
                          <a:latin typeface="微软雅黑" panose="020B0503020204020204" pitchFamily="34" charset="-122"/>
                          <a:ea typeface="微软雅黑" panose="020B0503020204020204" pitchFamily="34" charset="-122"/>
                        </a:rPr>
                        <a:t>和</a:t>
                      </a:r>
                      <a:r>
                        <a:rPr lang="en-US" sz="2000" u="none" strike="noStrike" dirty="0">
                          <a:effectLst/>
                          <a:latin typeface="微软雅黑" panose="020B0503020204020204" pitchFamily="34" charset="-122"/>
                          <a:ea typeface="微软雅黑" panose="020B0503020204020204" pitchFamily="34" charset="-122"/>
                        </a:rPr>
                        <a:t>dropout</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95</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93</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solidFill>
                            <a:srgbClr val="FF0000"/>
                          </a:solidFill>
                          <a:effectLst/>
                          <a:latin typeface="微软雅黑" panose="020B0503020204020204" pitchFamily="34" charset="-122"/>
                          <a:ea typeface="微软雅黑" panose="020B0503020204020204" pitchFamily="34" charset="-122"/>
                        </a:rPr>
                        <a:t>84</a:t>
                      </a:r>
                      <a:endParaRPr lang="en-US" altLang="zh-CN" sz="2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46658200"/>
                  </a:ext>
                </a:extLst>
              </a:tr>
              <a:tr h="180975">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五折交叉投票推理</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95</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93</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solidFill>
                            <a:srgbClr val="FF0000"/>
                          </a:solidFill>
                          <a:effectLst/>
                          <a:latin typeface="微软雅黑" panose="020B0503020204020204" pitchFamily="34" charset="-122"/>
                          <a:ea typeface="微软雅黑" panose="020B0503020204020204" pitchFamily="34" charset="-122"/>
                        </a:rPr>
                        <a:t>89</a:t>
                      </a:r>
                      <a:endParaRPr lang="en-US" altLang="zh-CN" sz="2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987196946"/>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en-US" altLang="zh-CN" sz="3200" b="1" dirty="0">
                <a:solidFill>
                  <a:srgbClr val="00479D"/>
                </a:solidFill>
                <a:latin typeface="微软雅黑" panose="020B0503020204020204" pitchFamily="34" charset="-122"/>
                <a:ea typeface="微软雅黑" panose="020B0503020204020204" pitchFamily="34" charset="-122"/>
                <a:cs typeface="+mn-ea"/>
                <a:sym typeface="+mn-lt"/>
              </a:rPr>
              <a:t>Adam</a:t>
            </a:r>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优化器</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760095" y="6312671"/>
            <a:ext cx="8155305" cy="373668"/>
            <a:chOff x="760095" y="6244064"/>
            <a:chExt cx="8155305" cy="373668"/>
          </a:xfrm>
        </p:grpSpPr>
        <p:sp>
          <p:nvSpPr>
            <p:cNvPr id="26" name="文本框 25"/>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7" name="文本框 26"/>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8" name="文本框 27"/>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pic>
        <p:nvPicPr>
          <p:cNvPr id="29" name="图片 28">
            <a:extLst>
              <a:ext uri="{FF2B5EF4-FFF2-40B4-BE49-F238E27FC236}">
                <a16:creationId xmlns:a16="http://schemas.microsoft.com/office/drawing/2014/main" id="{BAD0C1E7-720F-4D7E-B185-91390C1244BC}"/>
              </a:ext>
            </a:extLst>
          </p:cNvPr>
          <p:cNvPicPr>
            <a:picLocks noChangeAspect="1"/>
          </p:cNvPicPr>
          <p:nvPr/>
        </p:nvPicPr>
        <p:blipFill rotWithShape="1">
          <a:blip r:embed="rId4"/>
          <a:srcRect l="3593" t="10988" r="6656"/>
          <a:stretch/>
        </p:blipFill>
        <p:spPr>
          <a:xfrm>
            <a:off x="542610" y="1729665"/>
            <a:ext cx="5014127" cy="3729623"/>
          </a:xfrm>
          <a:prstGeom prst="rect">
            <a:avLst/>
          </a:prstGeom>
        </p:spPr>
      </p:pic>
      <p:pic>
        <p:nvPicPr>
          <p:cNvPr id="3" name="图片 2" descr="图片包含 图表&#10;&#10;描述已自动生成">
            <a:extLst>
              <a:ext uri="{FF2B5EF4-FFF2-40B4-BE49-F238E27FC236}">
                <a16:creationId xmlns:a16="http://schemas.microsoft.com/office/drawing/2014/main" id="{745CEF5A-8F7B-9153-9CA5-60AE8262A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737" y="1363572"/>
            <a:ext cx="5775505" cy="3709525"/>
          </a:xfrm>
          <a:prstGeom prst="rect">
            <a:avLst/>
          </a:prstGeom>
        </p:spPr>
      </p:pic>
      <p:sp>
        <p:nvSpPr>
          <p:cNvPr id="4" name="文本框 3">
            <a:extLst>
              <a:ext uri="{FF2B5EF4-FFF2-40B4-BE49-F238E27FC236}">
                <a16:creationId xmlns:a16="http://schemas.microsoft.com/office/drawing/2014/main" id="{9012F25B-CA95-38F8-5F74-C60CB892DE2F}"/>
              </a:ext>
            </a:extLst>
          </p:cNvPr>
          <p:cNvSpPr txBox="1"/>
          <p:nvPr/>
        </p:nvSpPr>
        <p:spPr>
          <a:xfrm>
            <a:off x="8002218" y="5103037"/>
            <a:ext cx="1342749" cy="369332"/>
          </a:xfrm>
          <a:prstGeom prst="rect">
            <a:avLst/>
          </a:prstGeom>
          <a:noFill/>
        </p:spPr>
        <p:txBody>
          <a:bodyPr wrap="square" rtlCol="0">
            <a:spAutoFit/>
          </a:bodyPr>
          <a:lstStyle/>
          <a:p>
            <a:r>
              <a:rPr lang="zh-CN" altLang="en-US" dirty="0"/>
              <a:t>梯度值</a:t>
            </a:r>
          </a:p>
        </p:txBody>
      </p:sp>
      <p:sp>
        <p:nvSpPr>
          <p:cNvPr id="32" name="文本框 31">
            <a:extLst>
              <a:ext uri="{FF2B5EF4-FFF2-40B4-BE49-F238E27FC236}">
                <a16:creationId xmlns:a16="http://schemas.microsoft.com/office/drawing/2014/main" id="{FED8C352-6F10-F8F4-48D3-F7D82610C1BE}"/>
              </a:ext>
            </a:extLst>
          </p:cNvPr>
          <p:cNvSpPr txBox="1"/>
          <p:nvPr/>
        </p:nvSpPr>
        <p:spPr>
          <a:xfrm>
            <a:off x="11138978" y="3320664"/>
            <a:ext cx="510412" cy="1200329"/>
          </a:xfrm>
          <a:prstGeom prst="rect">
            <a:avLst/>
          </a:prstGeom>
          <a:noFill/>
        </p:spPr>
        <p:txBody>
          <a:bodyPr wrap="square" rtlCol="0">
            <a:spAutoFit/>
          </a:bodyPr>
          <a:lstStyle/>
          <a:p>
            <a:r>
              <a:rPr lang="zh-CN" altLang="en-US" dirty="0"/>
              <a:t>迭代次数</a:t>
            </a:r>
          </a:p>
        </p:txBody>
      </p:sp>
      <p:sp>
        <p:nvSpPr>
          <p:cNvPr id="12" name="文本框 11">
            <a:extLst>
              <a:ext uri="{FF2B5EF4-FFF2-40B4-BE49-F238E27FC236}">
                <a16:creationId xmlns:a16="http://schemas.microsoft.com/office/drawing/2014/main" id="{39B92AFB-84A8-893E-D1DF-E07753910197}"/>
              </a:ext>
            </a:extLst>
          </p:cNvPr>
          <p:cNvSpPr txBox="1"/>
          <p:nvPr/>
        </p:nvSpPr>
        <p:spPr>
          <a:xfrm>
            <a:off x="7364976" y="1148966"/>
            <a:ext cx="3559333" cy="369332"/>
          </a:xfrm>
          <a:prstGeom prst="rect">
            <a:avLst/>
          </a:prstGeom>
          <a:noFill/>
        </p:spPr>
        <p:txBody>
          <a:bodyPr wrap="square" rtlCol="0">
            <a:spAutoFit/>
          </a:bodyPr>
          <a:lstStyle/>
          <a:p>
            <a:r>
              <a:rPr lang="zh-CN" altLang="en-US" dirty="0"/>
              <a:t>训练中梯度值的梯度值</a:t>
            </a:r>
          </a:p>
        </p:txBody>
      </p:sp>
    </p:spTree>
    <p:custDataLst>
      <p:tags r:id="rId1"/>
    </p:custDataLst>
    <p:extLst>
      <p:ext uri="{BB962C8B-B14F-4D97-AF65-F5344CB8AC3E}">
        <p14:creationId xmlns:p14="http://schemas.microsoft.com/office/powerpoint/2010/main" val="307757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lr0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25124" t="4918" r="24693" b="30631"/>
          <a:stretch>
            <a:fillRect/>
          </a:stretch>
        </p:blipFill>
        <p:spPr>
          <a:xfrm>
            <a:off x="6096000" y="2440183"/>
            <a:ext cx="4685825" cy="3224081"/>
          </a:xfrm>
          <a:prstGeom prst="rect">
            <a:avLst/>
          </a:prstGeom>
        </p:spPr>
      </p:pic>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en-US" altLang="zh-CN" sz="3200" b="1" dirty="0">
                <a:solidFill>
                  <a:srgbClr val="00479D"/>
                </a:solidFill>
                <a:latin typeface="微软雅黑" panose="020B0503020204020204" pitchFamily="34" charset="-122"/>
                <a:ea typeface="微软雅黑" panose="020B0503020204020204" pitchFamily="34" charset="-122"/>
                <a:cs typeface="+mn-ea"/>
                <a:sym typeface="+mn-lt"/>
              </a:rPr>
              <a:t>Adam</a:t>
            </a:r>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优化器</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pic>
        <p:nvPicPr>
          <p:cNvPr id="36" name="lr02">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9"/>
          <a:srcRect l="25251" t="5098" r="25781" b="31862"/>
          <a:stretch>
            <a:fillRect/>
          </a:stretch>
        </p:blipFill>
        <p:spPr>
          <a:xfrm>
            <a:off x="299186" y="2536697"/>
            <a:ext cx="4859021" cy="3127567"/>
          </a:xfrm>
          <a:prstGeom prst="rect">
            <a:avLst/>
          </a:prstGeom>
        </p:spPr>
      </p:pic>
      <p:sp>
        <p:nvSpPr>
          <p:cNvPr id="37" name="文本框 36"/>
          <p:cNvSpPr txBox="1"/>
          <p:nvPr/>
        </p:nvSpPr>
        <p:spPr>
          <a:xfrm>
            <a:off x="892516" y="1481004"/>
            <a:ext cx="5026660" cy="645160"/>
          </a:xfrm>
          <a:prstGeom prst="rect">
            <a:avLst/>
          </a:prstGeom>
          <a:solidFill>
            <a:schemeClr val="accent1">
              <a:lumMod val="20000"/>
              <a:lumOff val="80000"/>
            </a:schemeClr>
          </a:solidFill>
        </p:spPr>
        <p:txBody>
          <a:bodyPr wrap="square" rtlCol="0">
            <a:spAutoFit/>
          </a:bodyPr>
          <a:lstStyle>
            <a:defPPr>
              <a:defRPr lang="zh-CN"/>
            </a:defPPr>
            <a:lvl1pPr marL="285750" indent="-285750">
              <a:buFont typeface="Arial" panose="020B0604020202020204" pitchFamily="34" charset="0"/>
              <a:buChar char="•"/>
              <a:defRPr b="1"/>
            </a:lvl1pPr>
          </a:lstStyle>
          <a:p>
            <a:r>
              <a:rPr lang="zh-CN" altLang="en-US" dirty="0"/>
              <a:t>动态结合早期迭代中观察到的数据的几何形状，以执行更多有意义的的基于梯度的学习</a:t>
            </a:r>
          </a:p>
        </p:txBody>
      </p:sp>
      <p:grpSp>
        <p:nvGrpSpPr>
          <p:cNvPr id="39" name="组合 38"/>
          <p:cNvGrpSpPr/>
          <p:nvPr/>
        </p:nvGrpSpPr>
        <p:grpSpPr>
          <a:xfrm>
            <a:off x="5037600" y="3029657"/>
            <a:ext cx="2116800" cy="1797368"/>
            <a:chOff x="5287109" y="2172559"/>
            <a:chExt cx="2116800" cy="1797368"/>
          </a:xfrm>
        </p:grpSpPr>
        <p:grpSp>
          <p:nvGrpSpPr>
            <p:cNvPr id="40" name="组合 39"/>
            <p:cNvGrpSpPr/>
            <p:nvPr/>
          </p:nvGrpSpPr>
          <p:grpSpPr>
            <a:xfrm>
              <a:off x="5287109" y="2213225"/>
              <a:ext cx="288000" cy="1230984"/>
              <a:chOff x="5442805" y="1972065"/>
              <a:chExt cx="288000" cy="1230984"/>
            </a:xfrm>
          </p:grpSpPr>
          <p:sp>
            <p:nvSpPr>
              <p:cNvPr id="46" name="椭圆 45"/>
              <p:cNvSpPr/>
              <p:nvPr/>
            </p:nvSpPr>
            <p:spPr>
              <a:xfrm>
                <a:off x="5442805" y="1972065"/>
                <a:ext cx="288000" cy="288000"/>
              </a:xfrm>
              <a:prstGeom prst="ellipse">
                <a:avLst/>
              </a:prstGeom>
              <a:solidFill>
                <a:srgbClr val="DC39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B308B"/>
                  </a:highlight>
                </a:endParaRPr>
              </a:p>
            </p:txBody>
          </p:sp>
          <p:sp>
            <p:nvSpPr>
              <p:cNvPr id="47" name="椭圆 46"/>
              <p:cNvSpPr/>
              <p:nvPr/>
            </p:nvSpPr>
            <p:spPr>
              <a:xfrm>
                <a:off x="5442805" y="2418388"/>
                <a:ext cx="288000" cy="288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442805" y="2915049"/>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5575109" y="2172559"/>
              <a:ext cx="1828800" cy="369332"/>
            </a:xfrm>
            <a:prstGeom prst="rect">
              <a:avLst/>
            </a:prstGeom>
            <a:noFill/>
          </p:spPr>
          <p:txBody>
            <a:bodyPr wrap="square" rtlCol="0">
              <a:spAutoFit/>
            </a:bodyPr>
            <a:lstStyle/>
            <a:p>
              <a:r>
                <a:rPr lang="en-US" altLang="zh-CN" dirty="0"/>
                <a:t>Momentum</a:t>
              </a:r>
              <a:endParaRPr lang="zh-CN" altLang="en-US" dirty="0"/>
            </a:p>
          </p:txBody>
        </p:sp>
        <p:sp>
          <p:nvSpPr>
            <p:cNvPr id="42" name="文本框 41"/>
            <p:cNvSpPr txBox="1"/>
            <p:nvPr/>
          </p:nvSpPr>
          <p:spPr>
            <a:xfrm>
              <a:off x="5665598" y="2659548"/>
              <a:ext cx="782151" cy="369332"/>
            </a:xfrm>
            <a:prstGeom prst="rect">
              <a:avLst/>
            </a:prstGeom>
            <a:noFill/>
          </p:spPr>
          <p:txBody>
            <a:bodyPr wrap="square" rtlCol="0">
              <a:spAutoFit/>
            </a:bodyPr>
            <a:lstStyle/>
            <a:p>
              <a:endParaRPr lang="zh-CN" altLang="en-US" dirty="0"/>
            </a:p>
          </p:txBody>
        </p:sp>
        <p:sp>
          <p:nvSpPr>
            <p:cNvPr id="43" name="文本框 42"/>
            <p:cNvSpPr txBox="1"/>
            <p:nvPr/>
          </p:nvSpPr>
          <p:spPr>
            <a:xfrm>
              <a:off x="5575109" y="2644889"/>
              <a:ext cx="1828800" cy="369332"/>
            </a:xfrm>
            <a:prstGeom prst="rect">
              <a:avLst/>
            </a:prstGeom>
            <a:noFill/>
          </p:spPr>
          <p:txBody>
            <a:bodyPr wrap="square" rtlCol="0">
              <a:spAutoFit/>
            </a:bodyPr>
            <a:lstStyle/>
            <a:p>
              <a:r>
                <a:rPr lang="en-US" altLang="zh-CN" dirty="0" err="1"/>
                <a:t>Adagrad</a:t>
              </a:r>
              <a:endParaRPr lang="zh-CN" altLang="en-US" dirty="0"/>
            </a:p>
          </p:txBody>
        </p:sp>
        <p:sp>
          <p:nvSpPr>
            <p:cNvPr id="44" name="文本框 43"/>
            <p:cNvSpPr txBox="1"/>
            <p:nvPr/>
          </p:nvSpPr>
          <p:spPr>
            <a:xfrm>
              <a:off x="5575109" y="3147231"/>
              <a:ext cx="1828800" cy="369332"/>
            </a:xfrm>
            <a:prstGeom prst="rect">
              <a:avLst/>
            </a:prstGeom>
            <a:noFill/>
          </p:spPr>
          <p:txBody>
            <a:bodyPr wrap="square" rtlCol="0">
              <a:spAutoFit/>
            </a:bodyPr>
            <a:lstStyle/>
            <a:p>
              <a:r>
                <a:rPr lang="en-US" altLang="zh-CN" dirty="0"/>
                <a:t>RMSprop</a:t>
              </a:r>
              <a:endParaRPr lang="zh-CN" altLang="en-US" dirty="0"/>
            </a:p>
          </p:txBody>
        </p:sp>
        <p:sp>
          <p:nvSpPr>
            <p:cNvPr id="45" name="文本框 44"/>
            <p:cNvSpPr txBox="1"/>
            <p:nvPr/>
          </p:nvSpPr>
          <p:spPr>
            <a:xfrm>
              <a:off x="5575109" y="3600595"/>
              <a:ext cx="1828800" cy="369332"/>
            </a:xfrm>
            <a:prstGeom prst="rect">
              <a:avLst/>
            </a:prstGeom>
            <a:noFill/>
          </p:spPr>
          <p:txBody>
            <a:bodyPr wrap="square" rtlCol="0">
              <a:spAutoFit/>
            </a:bodyPr>
            <a:lstStyle/>
            <a:p>
              <a:r>
                <a:rPr lang="en-US" altLang="zh-CN" dirty="0"/>
                <a:t>Adam</a:t>
              </a:r>
              <a:endParaRPr lang="zh-CN" altLang="en-US" dirty="0"/>
            </a:p>
          </p:txBody>
        </p:sp>
      </p:grpSp>
      <p:sp>
        <p:nvSpPr>
          <p:cNvPr id="24" name="文本框 23"/>
          <p:cNvSpPr txBox="1"/>
          <p:nvPr/>
        </p:nvSpPr>
        <p:spPr>
          <a:xfrm>
            <a:off x="1587639" y="5757359"/>
            <a:ext cx="2914022" cy="369332"/>
          </a:xfrm>
          <a:prstGeom prst="rect">
            <a:avLst/>
          </a:prstGeom>
          <a:noFill/>
        </p:spPr>
        <p:txBody>
          <a:bodyPr wrap="square" rtlCol="0">
            <a:spAutoFit/>
          </a:bodyPr>
          <a:lstStyle/>
          <a:p>
            <a:r>
              <a:rPr lang="zh-CN" altLang="en-US" dirty="0"/>
              <a:t>初始学习率</a:t>
            </a:r>
            <a:r>
              <a:rPr lang="en-US" altLang="zh-CN" dirty="0"/>
              <a:t>:0.01</a:t>
            </a:r>
            <a:endParaRPr lang="zh-CN" altLang="en-US" dirty="0"/>
          </a:p>
        </p:txBody>
      </p:sp>
      <p:sp>
        <p:nvSpPr>
          <p:cNvPr id="52" name="文本框 51"/>
          <p:cNvSpPr txBox="1"/>
          <p:nvPr/>
        </p:nvSpPr>
        <p:spPr>
          <a:xfrm>
            <a:off x="7154400" y="5797274"/>
            <a:ext cx="2999461" cy="369332"/>
          </a:xfrm>
          <a:prstGeom prst="rect">
            <a:avLst/>
          </a:prstGeom>
          <a:noFill/>
        </p:spPr>
        <p:txBody>
          <a:bodyPr wrap="square" rtlCol="0">
            <a:spAutoFit/>
          </a:bodyPr>
          <a:lstStyle/>
          <a:p>
            <a:r>
              <a:rPr lang="zh-CN" altLang="en-US" dirty="0"/>
              <a:t>初始学习率</a:t>
            </a:r>
            <a:r>
              <a:rPr lang="en-US" altLang="zh-CN" dirty="0"/>
              <a:t>:0.001</a:t>
            </a:r>
            <a:endParaRPr lang="zh-CN" altLang="en-US" dirty="0"/>
          </a:p>
        </p:txBody>
      </p:sp>
      <p:sp>
        <p:nvSpPr>
          <p:cNvPr id="53" name="文本框 52"/>
          <p:cNvSpPr txBox="1"/>
          <p:nvPr/>
        </p:nvSpPr>
        <p:spPr>
          <a:xfrm>
            <a:off x="6096000" y="1451610"/>
            <a:ext cx="4989195" cy="645160"/>
          </a:xfrm>
          <a:prstGeom prst="rect">
            <a:avLst/>
          </a:prstGeom>
          <a:solidFill>
            <a:schemeClr val="accent1">
              <a:lumMod val="20000"/>
              <a:lumOff val="80000"/>
            </a:schemeClr>
          </a:solidFill>
        </p:spPr>
        <p:txBody>
          <a:bodyPr wrap="square" rtlCol="0">
            <a:spAutoFit/>
          </a:bodyPr>
          <a:lstStyle/>
          <a:p>
            <a:pPr marL="285750" indent="-285750">
              <a:buFont typeface="Arial" panose="020B0604020202020204" pitchFamily="34" charset="0"/>
              <a:buChar char="•"/>
            </a:pPr>
            <a:r>
              <a:rPr lang="zh-CN" altLang="en-US" b="1" dirty="0"/>
              <a:t>给频繁出现的特征极低的学习速率，给不常</a:t>
            </a:r>
            <a:br>
              <a:rPr lang="en-US" altLang="zh-CN" b="1" dirty="0"/>
            </a:br>
            <a:r>
              <a:rPr lang="zh-CN" altLang="en-US" b="1" dirty="0"/>
              <a:t>出现的特征很高的学习速率</a:t>
            </a:r>
          </a:p>
        </p:txBody>
      </p:sp>
      <p:grpSp>
        <p:nvGrpSpPr>
          <p:cNvPr id="25" name="组合 24"/>
          <p:cNvGrpSpPr/>
          <p:nvPr/>
        </p:nvGrpSpPr>
        <p:grpSpPr>
          <a:xfrm>
            <a:off x="760095" y="6312671"/>
            <a:ext cx="8155305" cy="373668"/>
            <a:chOff x="760095" y="6244064"/>
            <a:chExt cx="8155305" cy="373668"/>
          </a:xfrm>
        </p:grpSpPr>
        <p:sp>
          <p:nvSpPr>
            <p:cNvPr id="26" name="文本框 25"/>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7" name="文本框 26"/>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8" name="文本框 27"/>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
        <p:nvSpPr>
          <p:cNvPr id="30" name="椭圆 29"/>
          <p:cNvSpPr/>
          <p:nvPr/>
        </p:nvSpPr>
        <p:spPr>
          <a:xfrm>
            <a:off x="5039278" y="4477213"/>
            <a:ext cx="288000" cy="2880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47"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66"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6"/>
                                        </p:tgtEl>
                                      </p:cBhvr>
                                    </p:cmd>
                                  </p:childTnLst>
                                </p:cTn>
                              </p:par>
                            </p:childTnLst>
                          </p:cTn>
                        </p:par>
                      </p:childTnLst>
                    </p:cTn>
                  </p:par>
                </p:childTnLst>
              </p:cTn>
              <p:nextCondLst>
                <p:cond evt="onClick" delay="0">
                  <p:tgtEl>
                    <p:spTgt spid="36"/>
                  </p:tgtEl>
                </p:cond>
              </p:nextCondLst>
            </p:seq>
            <p:video>
              <p:cMediaNode vol="80000">
                <p:cTn id="16" fill="hold" display="0">
                  <p:stCondLst>
                    <p:cond delay="indefinite"/>
                  </p:stCondLst>
                </p:cTn>
                <p:tgtEl>
                  <p:spTgt spid="36"/>
                </p:tgtEl>
              </p:cMediaNode>
            </p:video>
            <p:seq concurrent="1" nextAc="seek">
              <p:cTn id="17" restart="whenNotActive" fill="hold" evtFilter="cancelBubble" nodeType="interactiveSeq">
                <p:stCondLst>
                  <p:cond evt="onClick" delay="0">
                    <p:tgtEl>
                      <p:spTgt spid="5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0"/>
                                        </p:tgtEl>
                                      </p:cBhvr>
                                    </p:cmd>
                                  </p:childTnLst>
                                </p:cTn>
                              </p:par>
                            </p:childTnLst>
                          </p:cTn>
                        </p:par>
                      </p:childTnLst>
                    </p:cTn>
                  </p:par>
                </p:childTnLst>
              </p:cTn>
              <p:nextCondLst>
                <p:cond evt="onClick" delay="0">
                  <p:tgtEl>
                    <p:spTgt spid="50"/>
                  </p:tgtEl>
                </p:cond>
              </p:nextCondLst>
            </p:seq>
            <p:video>
              <p:cMediaNode vol="80000">
                <p:cTn id="22" fill="hold" display="0">
                  <p:stCondLst>
                    <p:cond delay="indefinite"/>
                  </p:stCondLst>
                </p:cTn>
                <p:tgtEl>
                  <p:spTgt spid="5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en-US" altLang="zh-CN" sz="3200" b="1" dirty="0" err="1">
                <a:solidFill>
                  <a:srgbClr val="00479D"/>
                </a:solidFill>
                <a:latin typeface="微软雅黑" panose="020B0503020204020204" pitchFamily="34" charset="-122"/>
                <a:ea typeface="微软雅黑" panose="020B0503020204020204" pitchFamily="34" charset="-122"/>
                <a:cs typeface="+mn-ea"/>
                <a:sym typeface="+mn-lt"/>
              </a:rPr>
              <a:t>AdamW</a:t>
            </a:r>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优化器</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pic>
        <p:nvPicPr>
          <p:cNvPr id="9" name="图片 8" descr="图表&#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435" y="1537635"/>
            <a:ext cx="3531631" cy="2892640"/>
          </a:xfrm>
          <a:prstGeom prst="rect">
            <a:avLst/>
          </a:prstGeom>
        </p:spPr>
      </p:pic>
      <p:sp>
        <p:nvSpPr>
          <p:cNvPr id="13" name="文本框 12"/>
          <p:cNvSpPr txBox="1"/>
          <p:nvPr/>
        </p:nvSpPr>
        <p:spPr>
          <a:xfrm>
            <a:off x="535212" y="4753752"/>
            <a:ext cx="4517725" cy="1231106"/>
          </a:xfrm>
          <a:prstGeom prst="rect">
            <a:avLst/>
          </a:prstGeom>
          <a:noFill/>
        </p:spPr>
        <p:txBody>
          <a:bodyPr wrap="square">
            <a:spAutoFit/>
          </a:bodyPr>
          <a:lstStyle/>
          <a:p>
            <a:pPr indent="0">
              <a:buFont typeface="Wingdings" panose="05000000000000000000" pitchFamily="2" charset="2"/>
              <a:buNone/>
            </a:pPr>
            <a:r>
              <a:rPr lang="zh-CN" altLang="en-US" sz="2000" b="1" dirty="0">
                <a:solidFill>
                  <a:srgbClr val="FF0000"/>
                </a:solidFill>
              </a:rPr>
              <a:t>解决问题：</a:t>
            </a:r>
            <a:endParaRPr lang="en-US" altLang="zh-CN" sz="2000" b="1" dirty="0">
              <a:solidFill>
                <a:srgbClr val="FF0000"/>
              </a:solidFill>
            </a:endParaRPr>
          </a:p>
          <a:p>
            <a:pPr marL="285750" indent="-285750">
              <a:buFont typeface="Wingdings" panose="05000000000000000000" pitchFamily="2" charset="2"/>
              <a:buChar char="p"/>
            </a:pPr>
            <a:r>
              <a:rPr lang="zh-CN" altLang="en-US" b="1" dirty="0">
                <a:solidFill>
                  <a:srgbClr val="FF0000"/>
                </a:solidFill>
              </a:rPr>
              <a:t>解决了</a:t>
            </a:r>
            <a:r>
              <a:rPr lang="en-US" altLang="zh-CN" b="1" dirty="0">
                <a:solidFill>
                  <a:srgbClr val="FF0000"/>
                </a:solidFill>
              </a:rPr>
              <a:t>L2 </a:t>
            </a:r>
            <a:r>
              <a:rPr lang="zh-CN" altLang="en-US" b="1" dirty="0">
                <a:solidFill>
                  <a:srgbClr val="FF0000"/>
                </a:solidFill>
              </a:rPr>
              <a:t>正则化在 </a:t>
            </a:r>
            <a:r>
              <a:rPr lang="en-US" altLang="zh-CN" b="1" dirty="0">
                <a:solidFill>
                  <a:srgbClr val="FF0000"/>
                </a:solidFill>
              </a:rPr>
              <a:t>Adam </a:t>
            </a:r>
            <a:r>
              <a:rPr lang="zh-CN" altLang="en-US" b="1" dirty="0">
                <a:solidFill>
                  <a:srgbClr val="FF0000"/>
                </a:solidFill>
              </a:rPr>
              <a:t>中无效的问题</a:t>
            </a:r>
          </a:p>
          <a:p>
            <a:pPr marL="285750" indent="-285750">
              <a:buFont typeface="Wingdings" panose="05000000000000000000" pitchFamily="2" charset="2"/>
              <a:buChar char="p"/>
            </a:pPr>
            <a:r>
              <a:rPr lang="zh-CN" altLang="en-US" b="1" dirty="0">
                <a:solidFill>
                  <a:srgbClr val="FF0000"/>
                </a:solidFill>
              </a:rPr>
              <a:t>解决了</a:t>
            </a:r>
            <a:r>
              <a:rPr lang="en-US" altLang="zh-CN" b="1" dirty="0" err="1">
                <a:solidFill>
                  <a:srgbClr val="FF0000"/>
                </a:solidFill>
              </a:rPr>
              <a:t>adam</a:t>
            </a:r>
            <a:r>
              <a:rPr lang="zh-CN" altLang="en-US" b="1" dirty="0">
                <a:solidFill>
                  <a:srgbClr val="FF0000"/>
                </a:solidFill>
              </a:rPr>
              <a:t>中，最佳权重衰减取决于批次数量的问题</a:t>
            </a:r>
            <a:endParaRPr lang="en-US" altLang="zh-CN" b="1" dirty="0">
              <a:solidFill>
                <a:srgbClr val="FF0000"/>
              </a:solidFill>
            </a:endParaRPr>
          </a:p>
        </p:txBody>
      </p:sp>
      <p:sp>
        <p:nvSpPr>
          <p:cNvPr id="14" name="AutoShape 2" descr="在这里插入图片描述"/>
          <p:cNvSpPr>
            <a:spLocks noChangeAspect="1" noChangeArrowheads="1"/>
          </p:cNvSpPr>
          <p:nvPr/>
        </p:nvSpPr>
        <p:spPr bwMode="auto">
          <a:xfrm>
            <a:off x="5652197" y="272234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7" name="图片 16" descr="日历&#10;&#10;描述已自动生成"/>
          <p:cNvPicPr>
            <a:picLocks noChangeAspect="1"/>
          </p:cNvPicPr>
          <p:nvPr/>
        </p:nvPicPr>
        <p:blipFill rotWithShape="1">
          <a:blip r:embed="rId5">
            <a:extLst>
              <a:ext uri="{28A0092B-C50C-407E-A947-70E740481C1C}">
                <a14:useLocalDpi xmlns:a14="http://schemas.microsoft.com/office/drawing/2010/main" val="0"/>
              </a:ext>
            </a:extLst>
          </a:blip>
          <a:srcRect r="4748"/>
          <a:stretch>
            <a:fillRect/>
          </a:stretch>
        </p:blipFill>
        <p:spPr>
          <a:xfrm>
            <a:off x="5578408" y="664907"/>
            <a:ext cx="5463666" cy="5736016"/>
          </a:xfrm>
          <a:prstGeom prst="rect">
            <a:avLst/>
          </a:prstGeom>
        </p:spPr>
      </p:pic>
      <p:grpSp>
        <p:nvGrpSpPr>
          <p:cNvPr id="15" name="组合 14"/>
          <p:cNvGrpSpPr/>
          <p:nvPr/>
        </p:nvGrpSpPr>
        <p:grpSpPr>
          <a:xfrm>
            <a:off x="760095" y="6312671"/>
            <a:ext cx="8155305" cy="373668"/>
            <a:chOff x="760095" y="6244064"/>
            <a:chExt cx="8155305" cy="373668"/>
          </a:xfrm>
        </p:grpSpPr>
        <p:sp>
          <p:nvSpPr>
            <p:cNvPr id="16" name="文本框 15"/>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8" name="文本框 17"/>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0" name="文本框 19"/>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61877" y="4918002"/>
            <a:ext cx="8688705" cy="707886"/>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cs typeface="+mn-ea"/>
              </a:rPr>
              <a:t>还存在的缺点：细胞样本小的类别存在精度不足，并且测试集引入了新的</a:t>
            </a:r>
            <a:r>
              <a:rPr lang="en-US" altLang="zh-CN" sz="2000" b="1" dirty="0">
                <a:solidFill>
                  <a:srgbClr val="FF0000"/>
                </a:solidFill>
                <a:latin typeface="微软雅黑" panose="020B0503020204020204" pitchFamily="34" charset="-122"/>
                <a:ea typeface="微软雅黑" panose="020B0503020204020204" pitchFamily="34" charset="-122"/>
                <a:cs typeface="+mn-ea"/>
              </a:rPr>
              <a:t>unknow</a:t>
            </a:r>
            <a:r>
              <a:rPr lang="zh-CN" altLang="en-US" sz="2000" b="1" dirty="0">
                <a:solidFill>
                  <a:srgbClr val="FF0000"/>
                </a:solidFill>
                <a:latin typeface="微软雅黑" panose="020B0503020204020204" pitchFamily="34" charset="-122"/>
                <a:ea typeface="微软雅黑" panose="020B0503020204020204" pitchFamily="34" charset="-122"/>
                <a:cs typeface="+mn-ea"/>
              </a:rPr>
              <a:t>样本</a:t>
            </a:r>
          </a:p>
        </p:txBody>
      </p:sp>
      <p:graphicFrame>
        <p:nvGraphicFramePr>
          <p:cNvPr id="9" name="表格 8"/>
          <p:cNvGraphicFramePr>
            <a:graphicFrameLocks noGrp="1"/>
          </p:cNvGraphicFramePr>
          <p:nvPr>
            <p:custDataLst>
              <p:tags r:id="rId2"/>
            </p:custDataLst>
            <p:extLst>
              <p:ext uri="{D42A27DB-BD31-4B8C-83A1-F6EECF244321}">
                <p14:modId xmlns:p14="http://schemas.microsoft.com/office/powerpoint/2010/main" val="3820663994"/>
              </p:ext>
            </p:extLst>
          </p:nvPr>
        </p:nvGraphicFramePr>
        <p:xfrm>
          <a:off x="1366377" y="2009305"/>
          <a:ext cx="5758959" cy="2626360"/>
        </p:xfrm>
        <a:graphic>
          <a:graphicData uri="http://schemas.openxmlformats.org/drawingml/2006/table">
            <a:tbl>
              <a:tblPr>
                <a:tableStyleId>{5C22544A-7EE6-4342-B048-85BDC9FD1C3A}</a:tableStyleId>
              </a:tblPr>
              <a:tblGrid>
                <a:gridCol w="2677020">
                  <a:extLst>
                    <a:ext uri="{9D8B030D-6E8A-4147-A177-3AD203B41FA5}">
                      <a16:colId xmlns:a16="http://schemas.microsoft.com/office/drawing/2014/main" val="20000"/>
                    </a:ext>
                  </a:extLst>
                </a:gridCol>
                <a:gridCol w="1600203">
                  <a:extLst>
                    <a:ext uri="{9D8B030D-6E8A-4147-A177-3AD203B41FA5}">
                      <a16:colId xmlns:a16="http://schemas.microsoft.com/office/drawing/2014/main" val="20001"/>
                    </a:ext>
                  </a:extLst>
                </a:gridCol>
                <a:gridCol w="1481736">
                  <a:extLst>
                    <a:ext uri="{9D8B030D-6E8A-4147-A177-3AD203B41FA5}">
                      <a16:colId xmlns:a16="http://schemas.microsoft.com/office/drawing/2014/main" val="20002"/>
                    </a:ext>
                  </a:extLst>
                </a:gridCol>
              </a:tblGrid>
              <a:tr h="435610">
                <a:tc>
                  <a:txBody>
                    <a:bodyPr/>
                    <a:lstStyle/>
                    <a:p>
                      <a:pPr algn="l" fontAlgn="ct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训练集数量</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2000" u="none" strike="noStrike" dirty="0">
                          <a:effectLst/>
                          <a:latin typeface="微软雅黑" panose="020B0503020204020204" pitchFamily="34" charset="-122"/>
                          <a:ea typeface="微软雅黑" panose="020B0503020204020204" pitchFamily="34" charset="-122"/>
                        </a:rPr>
                        <a:t>五折平均</a:t>
                      </a:r>
                      <a:r>
                        <a:rPr lang="en-US" altLang="zh-CN" sz="2000" u="none" strike="noStrike" dirty="0">
                          <a:effectLst/>
                          <a:latin typeface="微软雅黑" panose="020B0503020204020204" pitchFamily="34" charset="-122"/>
                          <a:ea typeface="微软雅黑" panose="020B0503020204020204" pitchFamily="34" charset="-122"/>
                        </a:rPr>
                        <a:t>F1</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0"/>
                  </a:ext>
                </a:extLst>
              </a:tr>
              <a:tr h="217891">
                <a:tc>
                  <a:txBody>
                    <a:bodyPr/>
                    <a:lstStyle/>
                    <a:p>
                      <a:pPr algn="l" fontAlgn="ctr"/>
                      <a:r>
                        <a:rPr lang="en-US" sz="2000" u="none" strike="noStrike" dirty="0">
                          <a:effectLst/>
                          <a:latin typeface="微软雅黑" panose="020B0503020204020204" pitchFamily="34" charset="-122"/>
                          <a:ea typeface="微软雅黑" panose="020B0503020204020204" pitchFamily="34" charset="-122"/>
                        </a:rPr>
                        <a:t>Cardiomyocyte</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259885</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0.98</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1"/>
                  </a:ext>
                </a:extLst>
              </a:tr>
              <a:tr h="619125">
                <a:tc>
                  <a:txBody>
                    <a:bodyPr/>
                    <a:lstStyle/>
                    <a:p>
                      <a:pPr algn="l" fontAlgn="ctr"/>
                      <a:r>
                        <a:rPr lang="en-US" sz="2000" u="none" strike="noStrike">
                          <a:effectLst/>
                          <a:latin typeface="微软雅黑" panose="020B0503020204020204" pitchFamily="34" charset="-122"/>
                          <a:ea typeface="微软雅黑" panose="020B0503020204020204" pitchFamily="34" charset="-122"/>
                        </a:rPr>
                        <a:t>Basement membrane fibroblast</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137565</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0.94</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2"/>
                  </a:ext>
                </a:extLst>
              </a:tr>
              <a:tr h="217891">
                <a:tc>
                  <a:txBody>
                    <a:bodyPr/>
                    <a:lstStyle/>
                    <a:p>
                      <a:pPr algn="l" fontAlgn="ctr"/>
                      <a:r>
                        <a:rPr lang="en-US" sz="2000" u="none" strike="noStrike" dirty="0">
                          <a:effectLst/>
                          <a:latin typeface="微软雅黑" panose="020B0503020204020204" pitchFamily="34" charset="-122"/>
                          <a:ea typeface="微软雅黑" panose="020B0503020204020204" pitchFamily="34" charset="-122"/>
                        </a:rPr>
                        <a:t>Capillary endothelial</a:t>
                      </a:r>
                      <a:endParaRPr 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a:effectLst/>
                          <a:latin typeface="微软雅黑" panose="020B0503020204020204" pitchFamily="34" charset="-122"/>
                          <a:ea typeface="微软雅黑" panose="020B0503020204020204" pitchFamily="34" charset="-122"/>
                        </a:rPr>
                        <a:t>89255</a:t>
                      </a:r>
                      <a:endParaRPr lang="en-US" altLang="zh-CN"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0.91</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3"/>
                  </a:ext>
                </a:extLst>
              </a:tr>
              <a:tr h="217891">
                <a:tc>
                  <a:txBody>
                    <a:bodyPr/>
                    <a:lstStyle/>
                    <a:p>
                      <a:pPr algn="l" fontAlgn="ctr"/>
                      <a:r>
                        <a:rPr lang="en-US" sz="2000" u="none" strike="noStrike">
                          <a:effectLst/>
                          <a:latin typeface="微软雅黑" panose="020B0503020204020204" pitchFamily="34" charset="-122"/>
                          <a:ea typeface="微软雅黑" panose="020B0503020204020204" pitchFamily="34" charset="-122"/>
                        </a:rPr>
                        <a:t>Adventitial fibroblast</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dirty="0">
                          <a:effectLst/>
                          <a:latin typeface="微软雅黑" panose="020B0503020204020204" pitchFamily="34" charset="-122"/>
                          <a:ea typeface="微软雅黑" panose="020B0503020204020204" pitchFamily="34" charset="-122"/>
                        </a:rPr>
                        <a:t>5905</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b="1" u="none" strike="noStrike" dirty="0">
                          <a:solidFill>
                            <a:srgbClr val="FF0000"/>
                          </a:solidFill>
                          <a:effectLst/>
                          <a:latin typeface="微软雅黑" panose="020B0503020204020204" pitchFamily="34" charset="-122"/>
                          <a:ea typeface="微软雅黑" panose="020B0503020204020204" pitchFamily="34" charset="-122"/>
                        </a:rPr>
                        <a:t>0.56</a:t>
                      </a:r>
                      <a:endParaRPr lang="en-US" altLang="zh-CN" sz="20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4"/>
                  </a:ext>
                </a:extLst>
              </a:tr>
              <a:tr h="217891">
                <a:tc>
                  <a:txBody>
                    <a:bodyPr/>
                    <a:lstStyle/>
                    <a:p>
                      <a:pPr algn="l" fontAlgn="ctr"/>
                      <a:r>
                        <a:rPr lang="en-US" sz="2000" u="none" strike="noStrike">
                          <a:effectLst/>
                          <a:latin typeface="微软雅黑" panose="020B0503020204020204" pitchFamily="34" charset="-122"/>
                          <a:ea typeface="微软雅黑" panose="020B0503020204020204" pitchFamily="34" charset="-122"/>
                        </a:rPr>
                        <a:t>NK T cell</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a:effectLst/>
                          <a:latin typeface="微软雅黑" panose="020B0503020204020204" pitchFamily="34" charset="-122"/>
                          <a:ea typeface="微软雅黑" panose="020B0503020204020204" pitchFamily="34" charset="-122"/>
                        </a:rPr>
                        <a:t>4375</a:t>
                      </a:r>
                      <a:endParaRPr lang="en-US" altLang="zh-CN"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b="1" u="none" strike="noStrike" dirty="0">
                          <a:solidFill>
                            <a:srgbClr val="FF0000"/>
                          </a:solidFill>
                          <a:effectLst/>
                          <a:latin typeface="微软雅黑" panose="020B0503020204020204" pitchFamily="34" charset="-122"/>
                          <a:ea typeface="微软雅黑" panose="020B0503020204020204" pitchFamily="34" charset="-122"/>
                        </a:rPr>
                        <a:t>0.47</a:t>
                      </a:r>
                      <a:endParaRPr lang="en-US" altLang="zh-CN" sz="20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5"/>
                  </a:ext>
                </a:extLst>
              </a:tr>
              <a:tr h="314325">
                <a:tc>
                  <a:txBody>
                    <a:bodyPr/>
                    <a:lstStyle/>
                    <a:p>
                      <a:pPr algn="l" fontAlgn="ctr"/>
                      <a:r>
                        <a:rPr lang="en-US" sz="2000" u="none" strike="noStrike">
                          <a:effectLst/>
                          <a:latin typeface="微软雅黑" panose="020B0503020204020204" pitchFamily="34" charset="-122"/>
                          <a:ea typeface="微软雅黑" panose="020B0503020204020204" pitchFamily="34" charset="-122"/>
                        </a:rPr>
                        <a:t>T cell</a:t>
                      </a:r>
                      <a:endParaRPr lang="en-US"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u="none" strike="noStrike">
                          <a:effectLst/>
                          <a:latin typeface="微软雅黑" panose="020B0503020204020204" pitchFamily="34" charset="-122"/>
                          <a:ea typeface="微软雅黑" panose="020B0503020204020204" pitchFamily="34" charset="-122"/>
                        </a:rPr>
                        <a:t>3960</a:t>
                      </a:r>
                      <a:endParaRPr lang="en-US" altLang="zh-CN" sz="2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altLang="zh-CN" sz="2000" b="1" u="none" strike="noStrike" dirty="0">
                          <a:solidFill>
                            <a:srgbClr val="FF0000"/>
                          </a:solidFill>
                          <a:effectLst/>
                          <a:latin typeface="微软雅黑" panose="020B0503020204020204" pitchFamily="34" charset="-122"/>
                          <a:ea typeface="微软雅黑" panose="020B0503020204020204" pitchFamily="34" charset="-122"/>
                        </a:rPr>
                        <a:t>0.78</a:t>
                      </a:r>
                      <a:endParaRPr lang="en-US" altLang="zh-CN" sz="20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6"/>
                  </a:ext>
                </a:extLst>
              </a:tr>
            </a:tbl>
          </a:graphicData>
        </a:graphic>
      </p:graphicFrame>
      <p:sp>
        <p:nvSpPr>
          <p:cNvPr id="15" name="标题 6">
            <a:extLst>
              <a:ext uri="{FF2B5EF4-FFF2-40B4-BE49-F238E27FC236}">
                <a16:creationId xmlns:a16="http://schemas.microsoft.com/office/drawing/2014/main" id="{87456837-27A8-90D2-AC11-BCF4D2294539}"/>
              </a:ext>
            </a:extLst>
          </p:cNvPr>
          <p:cNvSpPr>
            <a:spLocks noGrp="1"/>
          </p:cNvSpPr>
          <p:nvPr/>
        </p:nvSpPr>
        <p:spPr>
          <a:xfrm>
            <a:off x="735330" y="755028"/>
            <a:ext cx="6088034"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神经网络仍然存在的问题</a:t>
            </a:r>
          </a:p>
        </p:txBody>
      </p:sp>
      <p:grpSp>
        <p:nvGrpSpPr>
          <p:cNvPr id="10" name="组合 9">
            <a:extLst>
              <a:ext uri="{FF2B5EF4-FFF2-40B4-BE49-F238E27FC236}">
                <a16:creationId xmlns:a16="http://schemas.microsoft.com/office/drawing/2014/main" id="{A4DB5A9C-49B0-A9E1-6ECF-E8E1F33C2D3A}"/>
              </a:ext>
            </a:extLst>
          </p:cNvPr>
          <p:cNvGrpSpPr/>
          <p:nvPr/>
        </p:nvGrpSpPr>
        <p:grpSpPr>
          <a:xfrm>
            <a:off x="760095" y="6312671"/>
            <a:ext cx="8155305" cy="373668"/>
            <a:chOff x="760095" y="6244064"/>
            <a:chExt cx="8155305" cy="373668"/>
          </a:xfrm>
        </p:grpSpPr>
        <p:sp>
          <p:nvSpPr>
            <p:cNvPr id="13" name="文本框 12">
              <a:extLst>
                <a:ext uri="{FF2B5EF4-FFF2-40B4-BE49-F238E27FC236}">
                  <a16:creationId xmlns:a16="http://schemas.microsoft.com/office/drawing/2014/main" id="{C58137D7-BD34-896B-4BA2-735B27F7DA65}"/>
                </a:ext>
              </a:extLst>
            </p:cNvPr>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4" name="文本框 13">
              <a:extLst>
                <a:ext uri="{FF2B5EF4-FFF2-40B4-BE49-F238E27FC236}">
                  <a16:creationId xmlns:a16="http://schemas.microsoft.com/office/drawing/2014/main" id="{72548EC2-5FF2-821B-1A28-E16D9A54C3D2}"/>
                </a:ext>
              </a:extLst>
            </p:cNvPr>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16" name="文本框 15">
              <a:extLst>
                <a:ext uri="{FF2B5EF4-FFF2-40B4-BE49-F238E27FC236}">
                  <a16:creationId xmlns:a16="http://schemas.microsoft.com/office/drawing/2014/main" id="{A69F738F-FA49-CC1D-58F2-2096752CD711}"/>
                </a:ext>
              </a:extLst>
            </p:cNvPr>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55415"/>
            <a:ext cx="9144000" cy="684530"/>
          </a:xfrm>
        </p:spPr>
        <p:txBody>
          <a:bodyPr/>
          <a:lstStyle/>
          <a:p>
            <a:pPr marL="0" indent="0" algn="ctr">
              <a:buNone/>
            </a:pPr>
            <a:r>
              <a:rPr lang="zh-CN" altLang="en-US" sz="4400" b="1" dirty="0">
                <a:solidFill>
                  <a:schemeClr val="bg1"/>
                </a:solidFill>
                <a:latin typeface="微软雅黑" panose="020B0503020204020204" pitchFamily="34" charset="-122"/>
                <a:ea typeface="微软雅黑" panose="020B0503020204020204" pitchFamily="34" charset="-122"/>
                <a:cs typeface="Times New Roman" panose="02020603050405020304"/>
              </a:rPr>
              <a:t>团队成员介绍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解决方案</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5F18017-E976-A148-CEE5-D944734D7006}"/>
              </a:ext>
            </a:extLst>
          </p:cNvPr>
          <p:cNvGrpSpPr/>
          <p:nvPr/>
        </p:nvGrpSpPr>
        <p:grpSpPr>
          <a:xfrm>
            <a:off x="2049896" y="1423802"/>
            <a:ext cx="7169581" cy="4638495"/>
            <a:chOff x="2049896" y="1423802"/>
            <a:chExt cx="7169581" cy="4638495"/>
          </a:xfrm>
        </p:grpSpPr>
        <p:grpSp>
          <p:nvGrpSpPr>
            <p:cNvPr id="29" name="组合 28">
              <a:extLst>
                <a:ext uri="{FF2B5EF4-FFF2-40B4-BE49-F238E27FC236}">
                  <a16:creationId xmlns:a16="http://schemas.microsoft.com/office/drawing/2014/main" id="{47CCCD5A-A9E4-B5A8-8B34-CFC87A1A8545}"/>
                </a:ext>
              </a:extLst>
            </p:cNvPr>
            <p:cNvGrpSpPr/>
            <p:nvPr/>
          </p:nvGrpSpPr>
          <p:grpSpPr>
            <a:xfrm>
              <a:off x="3988948" y="1423802"/>
              <a:ext cx="5230529" cy="369332"/>
              <a:chOff x="3118806" y="1511211"/>
              <a:chExt cx="5230529" cy="369332"/>
            </a:xfrm>
          </p:grpSpPr>
          <p:sp>
            <p:nvSpPr>
              <p:cNvPr id="30" name="文本框 29">
                <a:extLst>
                  <a:ext uri="{FF2B5EF4-FFF2-40B4-BE49-F238E27FC236}">
                    <a16:creationId xmlns:a16="http://schemas.microsoft.com/office/drawing/2014/main" id="{B0959B09-FA25-531D-55F6-4501FD50A452}"/>
                  </a:ext>
                </a:extLst>
              </p:cNvPr>
              <p:cNvSpPr txBox="1"/>
              <p:nvPr/>
            </p:nvSpPr>
            <p:spPr>
              <a:xfrm>
                <a:off x="3118806" y="1511211"/>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现实情况</a:t>
                </a:r>
              </a:p>
            </p:txBody>
          </p:sp>
          <p:sp>
            <p:nvSpPr>
              <p:cNvPr id="31" name="文本框 30">
                <a:extLst>
                  <a:ext uri="{FF2B5EF4-FFF2-40B4-BE49-F238E27FC236}">
                    <a16:creationId xmlns:a16="http://schemas.microsoft.com/office/drawing/2014/main" id="{A3E96DFE-4F6F-176C-EBEA-A74A9B82D290}"/>
                  </a:ext>
                </a:extLst>
              </p:cNvPr>
              <p:cNvSpPr txBox="1"/>
              <p:nvPr/>
            </p:nvSpPr>
            <p:spPr>
              <a:xfrm>
                <a:off x="5000658" y="1511211"/>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难点分析</a:t>
                </a:r>
              </a:p>
            </p:txBody>
          </p:sp>
          <p:sp>
            <p:nvSpPr>
              <p:cNvPr id="32" name="文本框 31">
                <a:extLst>
                  <a:ext uri="{FF2B5EF4-FFF2-40B4-BE49-F238E27FC236}">
                    <a16:creationId xmlns:a16="http://schemas.microsoft.com/office/drawing/2014/main" id="{0705ECEA-4ABC-D965-867F-3DE5CA8BBAED}"/>
                  </a:ext>
                </a:extLst>
              </p:cNvPr>
              <p:cNvSpPr txBox="1"/>
              <p:nvPr/>
            </p:nvSpPr>
            <p:spPr>
              <a:xfrm>
                <a:off x="7141972" y="1511211"/>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解决方案</a:t>
                </a:r>
              </a:p>
            </p:txBody>
          </p:sp>
        </p:grpSp>
        <p:sp>
          <p:nvSpPr>
            <p:cNvPr id="21" name="文本框 20">
              <a:extLst>
                <a:ext uri="{FF2B5EF4-FFF2-40B4-BE49-F238E27FC236}">
                  <a16:creationId xmlns:a16="http://schemas.microsoft.com/office/drawing/2014/main" id="{D5E97E88-157D-700E-9923-38B8DD6A4A31}"/>
                </a:ext>
              </a:extLst>
            </p:cNvPr>
            <p:cNvSpPr txBox="1"/>
            <p:nvPr/>
          </p:nvSpPr>
          <p:spPr>
            <a:xfrm>
              <a:off x="2130590" y="3794194"/>
              <a:ext cx="1281784"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有监督   神经网络</a:t>
              </a:r>
            </a:p>
          </p:txBody>
        </p:sp>
        <p:sp>
          <p:nvSpPr>
            <p:cNvPr id="22" name="文本框 21">
              <a:extLst>
                <a:ext uri="{FF2B5EF4-FFF2-40B4-BE49-F238E27FC236}">
                  <a16:creationId xmlns:a16="http://schemas.microsoft.com/office/drawing/2014/main" id="{E46FFA71-4B2F-496C-272E-69D396D29C27}"/>
                </a:ext>
              </a:extLst>
            </p:cNvPr>
            <p:cNvSpPr txBox="1"/>
            <p:nvPr/>
          </p:nvSpPr>
          <p:spPr>
            <a:xfrm>
              <a:off x="2049896" y="2104800"/>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数据前处理</a:t>
              </a:r>
            </a:p>
          </p:txBody>
        </p:sp>
        <p:sp>
          <p:nvSpPr>
            <p:cNvPr id="23" name="文本框 22">
              <a:extLst>
                <a:ext uri="{FF2B5EF4-FFF2-40B4-BE49-F238E27FC236}">
                  <a16:creationId xmlns:a16="http://schemas.microsoft.com/office/drawing/2014/main" id="{AD03A5FC-E85D-C283-135E-813275645317}"/>
                </a:ext>
              </a:extLst>
            </p:cNvPr>
            <p:cNvSpPr txBox="1"/>
            <p:nvPr/>
          </p:nvSpPr>
          <p:spPr>
            <a:xfrm>
              <a:off x="2130589" y="5354411"/>
              <a:ext cx="1088629"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无监督方法</a:t>
              </a:r>
            </a:p>
          </p:txBody>
        </p:sp>
      </p:grpSp>
      <p:grpSp>
        <p:nvGrpSpPr>
          <p:cNvPr id="25" name="组合 24">
            <a:extLst>
              <a:ext uri="{FF2B5EF4-FFF2-40B4-BE49-F238E27FC236}">
                <a16:creationId xmlns:a16="http://schemas.microsoft.com/office/drawing/2014/main" id="{97D9C4CE-26BE-0029-1389-4576F90E1531}"/>
              </a:ext>
            </a:extLst>
          </p:cNvPr>
          <p:cNvGrpSpPr/>
          <p:nvPr/>
        </p:nvGrpSpPr>
        <p:grpSpPr>
          <a:xfrm>
            <a:off x="760095" y="6312671"/>
            <a:ext cx="8155305" cy="373668"/>
            <a:chOff x="760095" y="6244064"/>
            <a:chExt cx="8155305" cy="373668"/>
          </a:xfrm>
        </p:grpSpPr>
        <p:sp>
          <p:nvSpPr>
            <p:cNvPr id="26" name="文本框 25">
              <a:extLst>
                <a:ext uri="{FF2B5EF4-FFF2-40B4-BE49-F238E27FC236}">
                  <a16:creationId xmlns:a16="http://schemas.microsoft.com/office/drawing/2014/main" id="{4D618B11-7FD7-14DE-D1A5-9A37A473E320}"/>
                </a:ext>
              </a:extLst>
            </p:cNvPr>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7" name="文本框 26">
              <a:extLst>
                <a:ext uri="{FF2B5EF4-FFF2-40B4-BE49-F238E27FC236}">
                  <a16:creationId xmlns:a16="http://schemas.microsoft.com/office/drawing/2014/main" id="{B1E56D2B-08F1-87AF-F7BA-C2838487632D}"/>
                </a:ext>
              </a:extLst>
            </p:cNvPr>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8" name="文本框 27">
              <a:extLst>
                <a:ext uri="{FF2B5EF4-FFF2-40B4-BE49-F238E27FC236}">
                  <a16:creationId xmlns:a16="http://schemas.microsoft.com/office/drawing/2014/main" id="{78795FE4-26BA-0095-2B12-E9836017D9C0}"/>
                </a:ext>
              </a:extLst>
            </p:cNvPr>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pic>
        <p:nvPicPr>
          <p:cNvPr id="3" name="图片 2">
            <a:extLst>
              <a:ext uri="{FF2B5EF4-FFF2-40B4-BE49-F238E27FC236}">
                <a16:creationId xmlns:a16="http://schemas.microsoft.com/office/drawing/2014/main" id="{66A49572-50D2-0E37-273B-670DEC7F5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570" y="1536866"/>
            <a:ext cx="6213758" cy="4837132"/>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0504" y="1287921"/>
            <a:ext cx="9068934" cy="4704144"/>
          </a:xfrm>
          <a:prstGeom prst="rect">
            <a:avLst/>
          </a:prstGeom>
        </p:spPr>
      </p:pic>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无监督方法聚类优化</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FFEB8224-860C-D441-0E69-4BEA781E1008}"/>
              </a:ext>
            </a:extLst>
          </p:cNvPr>
          <p:cNvGrpSpPr/>
          <p:nvPr/>
        </p:nvGrpSpPr>
        <p:grpSpPr>
          <a:xfrm>
            <a:off x="760095" y="6312671"/>
            <a:ext cx="8155305" cy="373668"/>
            <a:chOff x="760095" y="6244064"/>
            <a:chExt cx="8155305" cy="373668"/>
          </a:xfrm>
        </p:grpSpPr>
        <p:sp>
          <p:nvSpPr>
            <p:cNvPr id="12" name="文本框 11">
              <a:extLst>
                <a:ext uri="{FF2B5EF4-FFF2-40B4-BE49-F238E27FC236}">
                  <a16:creationId xmlns:a16="http://schemas.microsoft.com/office/drawing/2014/main" id="{4BE8EF91-AC1E-0569-E8E9-96662728D097}"/>
                </a:ext>
              </a:extLst>
            </p:cNvPr>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3" name="文本框 12">
              <a:extLst>
                <a:ext uri="{FF2B5EF4-FFF2-40B4-BE49-F238E27FC236}">
                  <a16:creationId xmlns:a16="http://schemas.microsoft.com/office/drawing/2014/main" id="{FA9F23FA-E73B-84C4-1EEE-23C19275A3BB}"/>
                </a:ext>
              </a:extLst>
            </p:cNvPr>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14" name="文本框 13">
              <a:extLst>
                <a:ext uri="{FF2B5EF4-FFF2-40B4-BE49-F238E27FC236}">
                  <a16:creationId xmlns:a16="http://schemas.microsoft.com/office/drawing/2014/main" id="{C7C80C52-618E-F6D1-8909-771952BECFEF}"/>
                </a:ext>
              </a:extLst>
            </p:cNvPr>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无监督方法聚类优化</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pic>
        <p:nvPicPr>
          <p:cNvPr id="15" name="图片 14" descr="图表&#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280" y="1608468"/>
            <a:ext cx="5226239" cy="3491651"/>
          </a:xfrm>
          <a:prstGeom prst="rect">
            <a:avLst/>
          </a:prstGeom>
        </p:spPr>
      </p:pic>
      <p:pic>
        <p:nvPicPr>
          <p:cNvPr id="7" name="图片 6" descr="图片包含 图表&#10;&#10;描述已自动生成">
            <a:extLst>
              <a:ext uri="{FF2B5EF4-FFF2-40B4-BE49-F238E27FC236}">
                <a16:creationId xmlns:a16="http://schemas.microsoft.com/office/drawing/2014/main" id="{48F19A4A-1527-8E0D-6671-E398F0CD57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48" y="1775482"/>
            <a:ext cx="5583145" cy="3404356"/>
          </a:xfrm>
          <a:prstGeom prst="rect">
            <a:avLst/>
          </a:prstGeom>
        </p:spPr>
      </p:pic>
      <p:sp>
        <p:nvSpPr>
          <p:cNvPr id="14" name="文本框 13">
            <a:extLst>
              <a:ext uri="{FF2B5EF4-FFF2-40B4-BE49-F238E27FC236}">
                <a16:creationId xmlns:a16="http://schemas.microsoft.com/office/drawing/2014/main" id="{80DFBAC6-7ED9-7F36-2AAF-AE9CEDF0F91A}"/>
              </a:ext>
            </a:extLst>
          </p:cNvPr>
          <p:cNvSpPr txBox="1"/>
          <p:nvPr/>
        </p:nvSpPr>
        <p:spPr>
          <a:xfrm>
            <a:off x="939606" y="5293329"/>
            <a:ext cx="4311267"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解决方案</a:t>
            </a:r>
            <a:r>
              <a:rPr lang="en-US" altLang="zh-CN" sz="2000" dirty="0">
                <a:latin typeface="微软雅黑" panose="020B0503020204020204" pitchFamily="34" charset="-122"/>
                <a:ea typeface="微软雅黑" panose="020B0503020204020204" pitchFamily="34" charset="-122"/>
                <a:cs typeface="+mn-ea"/>
              </a:rPr>
              <a:t>1</a:t>
            </a:r>
            <a:r>
              <a:rPr lang="zh-CN" altLang="en-US" sz="2000" dirty="0">
                <a:latin typeface="微软雅黑" panose="020B0503020204020204" pitchFamily="34" charset="-122"/>
                <a:ea typeface="微软雅黑" panose="020B0503020204020204" pitchFamily="34" charset="-122"/>
                <a:cs typeface="+mn-ea"/>
              </a:rPr>
              <a:t>：全数据无监督分类优化</a:t>
            </a:r>
            <a:endParaRPr lang="en-US" altLang="zh-CN" sz="2000" dirty="0">
              <a:latin typeface="微软雅黑" panose="020B0503020204020204" pitchFamily="34" charset="-122"/>
              <a:ea typeface="微软雅黑" panose="020B0503020204020204" pitchFamily="34" charset="-122"/>
              <a:cs typeface="+mn-ea"/>
            </a:endParaRPr>
          </a:p>
          <a:p>
            <a:r>
              <a:rPr lang="zh-CN" altLang="en-US" sz="2000" dirty="0">
                <a:solidFill>
                  <a:srgbClr val="FF0000"/>
                </a:solidFill>
                <a:latin typeface="微软雅黑" panose="020B0503020204020204" pitchFamily="34" charset="-122"/>
                <a:ea typeface="微软雅黑" panose="020B0503020204020204" pitchFamily="34" charset="-122"/>
                <a:cs typeface="+mn-ea"/>
              </a:rPr>
              <a:t>缺点：没有考虑批次效应</a:t>
            </a:r>
            <a:endParaRPr lang="zh-CN" altLang="en-US" sz="2000" dirty="0">
              <a:latin typeface="微软雅黑" panose="020B0503020204020204" pitchFamily="34" charset="-122"/>
              <a:ea typeface="微软雅黑" panose="020B0503020204020204" pitchFamily="34" charset="-122"/>
              <a:cs typeface="+mn-ea"/>
            </a:endParaRPr>
          </a:p>
        </p:txBody>
      </p:sp>
      <p:sp>
        <p:nvSpPr>
          <p:cNvPr id="16" name="文本框 15">
            <a:extLst>
              <a:ext uri="{FF2B5EF4-FFF2-40B4-BE49-F238E27FC236}">
                <a16:creationId xmlns:a16="http://schemas.microsoft.com/office/drawing/2014/main" id="{8033254B-D52A-68E6-2E2F-136FA42B4680}"/>
              </a:ext>
            </a:extLst>
          </p:cNvPr>
          <p:cNvSpPr txBox="1"/>
          <p:nvPr/>
        </p:nvSpPr>
        <p:spPr>
          <a:xfrm>
            <a:off x="6453940" y="5280218"/>
            <a:ext cx="4119403"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解决方案</a:t>
            </a:r>
            <a:r>
              <a:rPr lang="en-US" altLang="zh-CN" sz="2000" dirty="0">
                <a:latin typeface="微软雅黑" panose="020B0503020204020204" pitchFamily="34" charset="-122"/>
                <a:ea typeface="微软雅黑" panose="020B0503020204020204" pitchFamily="34" charset="-122"/>
                <a:cs typeface="+mn-ea"/>
              </a:rPr>
              <a:t>2</a:t>
            </a:r>
            <a:r>
              <a:rPr lang="zh-CN" altLang="en-US" sz="2000" dirty="0">
                <a:latin typeface="微软雅黑" panose="020B0503020204020204" pitchFamily="34" charset="-122"/>
                <a:ea typeface="微软雅黑" panose="020B0503020204020204" pitchFamily="34" charset="-122"/>
                <a:cs typeface="+mn-ea"/>
              </a:rPr>
              <a:t>：根据每个</a:t>
            </a:r>
            <a:r>
              <a:rPr lang="en-US" altLang="zh-CN" sz="2000" dirty="0">
                <a:latin typeface="微软雅黑" panose="020B0503020204020204" pitchFamily="34" charset="-122"/>
                <a:ea typeface="微软雅黑" panose="020B0503020204020204" pitchFamily="34" charset="-122"/>
                <a:cs typeface="+mn-ea"/>
              </a:rPr>
              <a:t>donor</a:t>
            </a:r>
            <a:r>
              <a:rPr lang="zh-CN" altLang="en-US" sz="2000" dirty="0">
                <a:latin typeface="微软雅黑" panose="020B0503020204020204" pitchFamily="34" charset="-122"/>
                <a:ea typeface="微软雅黑" panose="020B0503020204020204" pitchFamily="34" charset="-122"/>
                <a:cs typeface="+mn-ea"/>
              </a:rPr>
              <a:t>无监督分类，再分别优化</a:t>
            </a:r>
          </a:p>
          <a:p>
            <a:endParaRPr lang="zh-CN" altLang="en-US" sz="2000" dirty="0">
              <a:latin typeface="微软雅黑" panose="020B0503020204020204" pitchFamily="34" charset="-122"/>
              <a:ea typeface="微软雅黑" panose="020B0503020204020204" pitchFamily="34" charset="-122"/>
              <a:cs typeface="+mn-ea"/>
            </a:endParaRPr>
          </a:p>
        </p:txBody>
      </p:sp>
      <p:grpSp>
        <p:nvGrpSpPr>
          <p:cNvPr id="12" name="组合 11">
            <a:extLst>
              <a:ext uri="{FF2B5EF4-FFF2-40B4-BE49-F238E27FC236}">
                <a16:creationId xmlns:a16="http://schemas.microsoft.com/office/drawing/2014/main" id="{DAA9296B-DFA1-A7FC-A54F-075A65C88E95}"/>
              </a:ext>
            </a:extLst>
          </p:cNvPr>
          <p:cNvGrpSpPr/>
          <p:nvPr/>
        </p:nvGrpSpPr>
        <p:grpSpPr>
          <a:xfrm>
            <a:off x="760095" y="6312671"/>
            <a:ext cx="8155305" cy="373668"/>
            <a:chOff x="760095" y="6244064"/>
            <a:chExt cx="8155305" cy="373668"/>
          </a:xfrm>
        </p:grpSpPr>
        <p:sp>
          <p:nvSpPr>
            <p:cNvPr id="13" name="文本框 12">
              <a:extLst>
                <a:ext uri="{FF2B5EF4-FFF2-40B4-BE49-F238E27FC236}">
                  <a16:creationId xmlns:a16="http://schemas.microsoft.com/office/drawing/2014/main" id="{B2C4A315-1AF7-414A-F3B0-A39C9E64D786}"/>
                </a:ext>
              </a:extLst>
            </p:cNvPr>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17" name="文本框 16">
              <a:extLst>
                <a:ext uri="{FF2B5EF4-FFF2-40B4-BE49-F238E27FC236}">
                  <a16:creationId xmlns:a16="http://schemas.microsoft.com/office/drawing/2014/main" id="{D0AE8C5D-C381-8160-83CF-7D0A05FC7539}"/>
                </a:ext>
              </a:extLst>
            </p:cNvPr>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18" name="文本框 17">
              <a:extLst>
                <a:ext uri="{FF2B5EF4-FFF2-40B4-BE49-F238E27FC236}">
                  <a16:creationId xmlns:a16="http://schemas.microsoft.com/office/drawing/2014/main" id="{F7E792F9-1151-B008-F750-31AEFAD4486D}"/>
                </a:ext>
              </a:extLst>
            </p:cNvPr>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Tree>
    <p:custDataLst>
      <p:tags r:id="rId1"/>
    </p:custDataLst>
    <p:extLst>
      <p:ext uri="{BB962C8B-B14F-4D97-AF65-F5344CB8AC3E}">
        <p14:creationId xmlns:p14="http://schemas.microsoft.com/office/powerpoint/2010/main" val="54781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无监督方法聚类优化</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93" y="2063913"/>
            <a:ext cx="4757081" cy="2806335"/>
          </a:xfrm>
          <a:prstGeom prst="rect">
            <a:avLst/>
          </a:prstGeom>
        </p:spPr>
      </p:pic>
      <p:pic>
        <p:nvPicPr>
          <p:cNvPr id="16" name="图片 15" descr="图表, 散点图&#10;&#10;描述已自动生成">
            <a:extLst>
              <a:ext uri="{FF2B5EF4-FFF2-40B4-BE49-F238E27FC236}">
                <a16:creationId xmlns:a16="http://schemas.microsoft.com/office/drawing/2014/main" id="{7259E384-D71C-9962-4761-EB4D132C6E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326" y="1996436"/>
            <a:ext cx="4591443" cy="2941287"/>
          </a:xfrm>
          <a:prstGeom prst="rect">
            <a:avLst/>
          </a:prstGeom>
        </p:spPr>
      </p:pic>
      <p:pic>
        <p:nvPicPr>
          <p:cNvPr id="17" name="图片 16" descr="图片包含 形状&#10;&#10;描述已自动生成">
            <a:extLst>
              <a:ext uri="{FF2B5EF4-FFF2-40B4-BE49-F238E27FC236}">
                <a16:creationId xmlns:a16="http://schemas.microsoft.com/office/drawing/2014/main" id="{9D8CEAAD-E734-1D25-284D-75758559FF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280" y="5294301"/>
            <a:ext cx="4581395" cy="586831"/>
          </a:xfrm>
          <a:prstGeom prst="rect">
            <a:avLst/>
          </a:prstGeom>
        </p:spPr>
      </p:pic>
      <p:pic>
        <p:nvPicPr>
          <p:cNvPr id="18" name="图片 17" descr="背景图案&#10;&#10;低可信度描述已自动生成">
            <a:extLst>
              <a:ext uri="{FF2B5EF4-FFF2-40B4-BE49-F238E27FC236}">
                <a16:creationId xmlns:a16="http://schemas.microsoft.com/office/drawing/2014/main" id="{58B9FEC7-6692-945D-417D-5564494BF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2392" y="5294301"/>
            <a:ext cx="4591443" cy="540170"/>
          </a:xfrm>
          <a:prstGeom prst="rect">
            <a:avLst/>
          </a:prstGeom>
        </p:spPr>
      </p:pic>
      <p:grpSp>
        <p:nvGrpSpPr>
          <p:cNvPr id="14" name="组合 13">
            <a:extLst>
              <a:ext uri="{FF2B5EF4-FFF2-40B4-BE49-F238E27FC236}">
                <a16:creationId xmlns:a16="http://schemas.microsoft.com/office/drawing/2014/main" id="{461E9F12-5AB6-1246-1DBB-261666CB5143}"/>
              </a:ext>
            </a:extLst>
          </p:cNvPr>
          <p:cNvGrpSpPr/>
          <p:nvPr/>
        </p:nvGrpSpPr>
        <p:grpSpPr>
          <a:xfrm>
            <a:off x="760095" y="6312671"/>
            <a:ext cx="8155305" cy="373668"/>
            <a:chOff x="760095" y="6244064"/>
            <a:chExt cx="8155305" cy="373668"/>
          </a:xfrm>
        </p:grpSpPr>
        <p:sp>
          <p:nvSpPr>
            <p:cNvPr id="15" name="文本框 14">
              <a:extLst>
                <a:ext uri="{FF2B5EF4-FFF2-40B4-BE49-F238E27FC236}">
                  <a16:creationId xmlns:a16="http://schemas.microsoft.com/office/drawing/2014/main" id="{77CCF05B-9C1D-0FDC-1DF8-E453ED6B6C10}"/>
                </a:ext>
              </a:extLst>
            </p:cNvPr>
            <p:cNvSpPr txBox="1"/>
            <p:nvPr/>
          </p:nvSpPr>
          <p:spPr>
            <a:xfrm>
              <a:off x="41910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20" name="文本框 19">
              <a:extLst>
                <a:ext uri="{FF2B5EF4-FFF2-40B4-BE49-F238E27FC236}">
                  <a16:creationId xmlns:a16="http://schemas.microsoft.com/office/drawing/2014/main" id="{6D43F8F0-37DB-E886-24A4-564C2CEB4661}"/>
                </a:ext>
              </a:extLst>
            </p:cNvPr>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21" name="文本框 20">
              <a:extLst>
                <a:ext uri="{FF2B5EF4-FFF2-40B4-BE49-F238E27FC236}">
                  <a16:creationId xmlns:a16="http://schemas.microsoft.com/office/drawing/2014/main" id="{3704227E-BA19-0A65-8705-88867BC2B163}"/>
                </a:ext>
              </a:extLst>
            </p:cNvPr>
            <p:cNvSpPr txBox="1"/>
            <p:nvPr/>
          </p:nvSpPr>
          <p:spPr>
            <a:xfrm>
              <a:off x="74676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方案介绍</a:t>
              </a:r>
            </a:p>
          </p:txBody>
        </p:sp>
      </p:grpSp>
      <p:sp>
        <p:nvSpPr>
          <p:cNvPr id="22" name="文本框 21">
            <a:extLst>
              <a:ext uri="{FF2B5EF4-FFF2-40B4-BE49-F238E27FC236}">
                <a16:creationId xmlns:a16="http://schemas.microsoft.com/office/drawing/2014/main" id="{70B24B8E-4C71-6621-4353-4EDB1DEDFF2C}"/>
              </a:ext>
            </a:extLst>
          </p:cNvPr>
          <p:cNvSpPr txBox="1"/>
          <p:nvPr/>
        </p:nvSpPr>
        <p:spPr>
          <a:xfrm>
            <a:off x="1003280" y="1563699"/>
            <a:ext cx="4119403"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根据每个</a:t>
            </a:r>
            <a:r>
              <a:rPr lang="en-US" altLang="zh-CN" sz="2000" dirty="0">
                <a:latin typeface="微软雅黑" panose="020B0503020204020204" pitchFamily="34" charset="-122"/>
                <a:ea typeface="微软雅黑" panose="020B0503020204020204" pitchFamily="34" charset="-122"/>
                <a:cs typeface="+mn-ea"/>
              </a:rPr>
              <a:t>donor</a:t>
            </a:r>
            <a:r>
              <a:rPr lang="zh-CN" altLang="en-US" sz="2000" dirty="0">
                <a:latin typeface="微软雅黑" panose="020B0503020204020204" pitchFamily="34" charset="-122"/>
                <a:ea typeface="微软雅黑" panose="020B0503020204020204" pitchFamily="34" charset="-122"/>
                <a:cs typeface="+mn-ea"/>
              </a:rPr>
              <a:t>无监督分类结果</a:t>
            </a:r>
          </a:p>
          <a:p>
            <a:endParaRPr lang="zh-CN" altLang="en-US" sz="2000" dirty="0">
              <a:latin typeface="微软雅黑" panose="020B0503020204020204" pitchFamily="34" charset="-122"/>
              <a:ea typeface="微软雅黑" panose="020B0503020204020204" pitchFamily="34" charset="-122"/>
              <a:cs typeface="+mn-ea"/>
            </a:endParaRPr>
          </a:p>
        </p:txBody>
      </p:sp>
      <p:sp>
        <p:nvSpPr>
          <p:cNvPr id="23" name="文本框 22">
            <a:extLst>
              <a:ext uri="{FF2B5EF4-FFF2-40B4-BE49-F238E27FC236}">
                <a16:creationId xmlns:a16="http://schemas.microsoft.com/office/drawing/2014/main" id="{A4EA6E5C-A0AB-8D9C-46DC-8DBF2F20F148}"/>
              </a:ext>
            </a:extLst>
          </p:cNvPr>
          <p:cNvSpPr txBox="1"/>
          <p:nvPr/>
        </p:nvSpPr>
        <p:spPr>
          <a:xfrm>
            <a:off x="1086936" y="4794321"/>
            <a:ext cx="411940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mn-ea"/>
              </a:rPr>
              <a:t>优化精度：</a:t>
            </a:r>
          </a:p>
        </p:txBody>
      </p:sp>
      <p:sp>
        <p:nvSpPr>
          <p:cNvPr id="9" name="箭头: 右 8">
            <a:extLst>
              <a:ext uri="{FF2B5EF4-FFF2-40B4-BE49-F238E27FC236}">
                <a16:creationId xmlns:a16="http://schemas.microsoft.com/office/drawing/2014/main" id="{CAD33B02-D190-2847-5D56-BC3DF5C104DD}"/>
              </a:ext>
            </a:extLst>
          </p:cNvPr>
          <p:cNvSpPr/>
          <p:nvPr/>
        </p:nvSpPr>
        <p:spPr>
          <a:xfrm>
            <a:off x="5638800" y="5515716"/>
            <a:ext cx="410652"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29" y="755028"/>
            <a:ext cx="5022375"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消融实验结果</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custDataLst>
              <p:tags r:id="rId2"/>
            </p:custDataLst>
            <p:extLst>
              <p:ext uri="{D42A27DB-BD31-4B8C-83A1-F6EECF244321}">
                <p14:modId xmlns:p14="http://schemas.microsoft.com/office/powerpoint/2010/main" val="4066998788"/>
              </p:ext>
            </p:extLst>
          </p:nvPr>
        </p:nvGraphicFramePr>
        <p:xfrm>
          <a:off x="2619688" y="1724890"/>
          <a:ext cx="6038223" cy="4024689"/>
        </p:xfrm>
        <a:graphic>
          <a:graphicData uri="http://schemas.openxmlformats.org/drawingml/2006/table">
            <a:tbl>
              <a:tblPr/>
              <a:tblGrid>
                <a:gridCol w="1105764">
                  <a:extLst>
                    <a:ext uri="{9D8B030D-6E8A-4147-A177-3AD203B41FA5}">
                      <a16:colId xmlns:a16="http://schemas.microsoft.com/office/drawing/2014/main" val="20000"/>
                    </a:ext>
                  </a:extLst>
                </a:gridCol>
                <a:gridCol w="1308964">
                  <a:extLst>
                    <a:ext uri="{9D8B030D-6E8A-4147-A177-3AD203B41FA5}">
                      <a16:colId xmlns:a16="http://schemas.microsoft.com/office/drawing/2014/main" val="20001"/>
                    </a:ext>
                  </a:extLst>
                </a:gridCol>
                <a:gridCol w="1088170">
                  <a:extLst>
                    <a:ext uri="{9D8B030D-6E8A-4147-A177-3AD203B41FA5}">
                      <a16:colId xmlns:a16="http://schemas.microsoft.com/office/drawing/2014/main" val="20002"/>
                    </a:ext>
                  </a:extLst>
                </a:gridCol>
                <a:gridCol w="857249">
                  <a:extLst>
                    <a:ext uri="{9D8B030D-6E8A-4147-A177-3AD203B41FA5}">
                      <a16:colId xmlns:a16="http://schemas.microsoft.com/office/drawing/2014/main" val="20003"/>
                    </a:ext>
                  </a:extLst>
                </a:gridCol>
                <a:gridCol w="854110">
                  <a:extLst>
                    <a:ext uri="{9D8B030D-6E8A-4147-A177-3AD203B41FA5}">
                      <a16:colId xmlns:a16="http://schemas.microsoft.com/office/drawing/2014/main" val="20004"/>
                    </a:ext>
                  </a:extLst>
                </a:gridCol>
                <a:gridCol w="823966">
                  <a:extLst>
                    <a:ext uri="{9D8B030D-6E8A-4147-A177-3AD203B41FA5}">
                      <a16:colId xmlns:a16="http://schemas.microsoft.com/office/drawing/2014/main" val="20005"/>
                    </a:ext>
                  </a:extLst>
                </a:gridCol>
              </a:tblGrid>
              <a:tr h="66481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b="0" i="0" u="none" strike="noStrike" dirty="0" err="1">
                          <a:solidFill>
                            <a:srgbClr val="000000"/>
                          </a:solidFill>
                          <a:effectLst/>
                          <a:latin typeface="微软雅黑" panose="020B0503020204020204" pitchFamily="34" charset="-122"/>
                          <a:ea typeface="微软雅黑" panose="020B0503020204020204" pitchFamily="34" charset="-122"/>
                        </a:rPr>
                        <a:t>Relu</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   Dropout</a:t>
                      </a: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en-US" sz="1800" b="0" i="0" u="none" strike="noStrike" dirty="0">
                          <a:solidFill>
                            <a:srgbClr val="000000"/>
                          </a:solidFill>
                          <a:effectLst/>
                          <a:latin typeface="微软雅黑" panose="020B0503020204020204" pitchFamily="34" charset="-122"/>
                          <a:ea typeface="微软雅黑" panose="020B0503020204020204" pitchFamily="34" charset="-122"/>
                        </a:rPr>
                        <a:t>5</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折交叉投票推理</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en-US" sz="1800" b="0" i="0" u="none" strike="noStrike" dirty="0" err="1">
                          <a:solidFill>
                            <a:srgbClr val="000000"/>
                          </a:solidFill>
                          <a:effectLst/>
                          <a:latin typeface="微软雅黑" panose="020B0503020204020204" pitchFamily="34" charset="-122"/>
                          <a:ea typeface="微软雅黑" panose="020B0503020204020204" pitchFamily="34" charset="-122"/>
                        </a:rPr>
                        <a:t>Ada</a:t>
                      </a:r>
                      <a:r>
                        <a:rPr lang="en-US" altLang="zh-CN" sz="1800" b="0" i="0" u="none" strike="noStrike" dirty="0" err="1">
                          <a:solidFill>
                            <a:srgbClr val="000000"/>
                          </a:solidFill>
                          <a:effectLst/>
                          <a:latin typeface="微软雅黑" panose="020B0503020204020204" pitchFamily="34" charset="-122"/>
                          <a:ea typeface="微软雅黑" panose="020B0503020204020204" pitchFamily="34" charset="-122"/>
                        </a:rPr>
                        <a:t>mW</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无监督优化</a:t>
                      </a: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测试集准确率</a:t>
                      </a: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tc>
                  <a:txBody>
                    <a:bodyPr/>
                    <a:lstStyle/>
                    <a:p>
                      <a:pPr algn="ctr" rtl="0"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收益</a:t>
                      </a:r>
                    </a:p>
                  </a:txBody>
                  <a:tcPr marL="9525" marR="9525" marT="9525"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604193">
                <a:tc>
                  <a:txBody>
                    <a:bodyPr/>
                    <a:lstStyle/>
                    <a:p>
                      <a:pPr algn="ctr" fontAlgn="ct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fontAlgn="ct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altLang="zh-CN" sz="1800" b="1" kern="1200" dirty="0">
                          <a:solidFill>
                            <a:srgbClr val="00479D"/>
                          </a:solidFill>
                          <a:latin typeface="微软雅黑" panose="020B0503020204020204" pitchFamily="34" charset="-122"/>
                          <a:ea typeface="微软雅黑" panose="020B0503020204020204" pitchFamily="34" charset="-122"/>
                          <a:cs typeface="+mn-ea"/>
                        </a:rPr>
                        <a:t>82.3%</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altLang="zh-CN" sz="1800" b="1" kern="1200" dirty="0">
                          <a:solidFill>
                            <a:srgbClr val="00479D"/>
                          </a:solidFill>
                          <a:latin typeface="微软雅黑" panose="020B0503020204020204" pitchFamily="34" charset="-122"/>
                          <a:ea typeface="微软雅黑" panose="020B0503020204020204" pitchFamily="34" charset="-122"/>
                          <a:cs typeface="+mn-ea"/>
                        </a:rPr>
                        <a:t>0</a:t>
                      </a:r>
                    </a:p>
                  </a:txBody>
                  <a:tcPr marL="9525" marR="9525" marT="9525" marB="0" anchor="ctr">
                    <a:lnL>
                      <a:noFill/>
                    </a:lnL>
                    <a:lnR>
                      <a:noFill/>
                    </a:lnR>
                    <a:lnT w="190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0001"/>
                  </a:ext>
                </a:extLst>
              </a:tr>
              <a:tr h="611359">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FFFFFF"/>
                    </a:solidFill>
                  </a:tcPr>
                </a:tc>
                <a:tc>
                  <a:txBody>
                    <a:bodyPr/>
                    <a:lstStyle/>
                    <a:p>
                      <a:pPr algn="ctr" fontAlgn="ct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FFFFFF"/>
                    </a:solidFill>
                  </a:tcPr>
                </a:tc>
                <a:tc>
                  <a:txBody>
                    <a:bodyPr/>
                    <a:lstStyle/>
                    <a:p>
                      <a:pPr algn="ctr" fontAlgn="ct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FFFFFF"/>
                    </a:solidFill>
                  </a:tcPr>
                </a:tc>
                <a:tc>
                  <a:txBody>
                    <a:bodyPr/>
                    <a:lstStyle/>
                    <a:p>
                      <a:pPr algn="ctr" fontAlgn="ctr"/>
                      <a:r>
                        <a:rPr lang="zh-CN" altLang="en-US" sz="18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FFFFFF"/>
                    </a:solidFill>
                  </a:tcPr>
                </a:tc>
                <a:tc>
                  <a:txBody>
                    <a:bodyPr/>
                    <a:lstStyle/>
                    <a:p>
                      <a:pPr algn="ctr" rtl="0" fontAlgn="ctr"/>
                      <a:r>
                        <a:rPr lang="en-US" altLang="zh-CN" sz="1800" b="1" kern="1200" dirty="0">
                          <a:solidFill>
                            <a:srgbClr val="00479D"/>
                          </a:solidFill>
                          <a:latin typeface="微软雅黑" panose="020B0503020204020204" pitchFamily="34" charset="-122"/>
                          <a:ea typeface="微软雅黑" panose="020B0503020204020204" pitchFamily="34" charset="-122"/>
                          <a:cs typeface="+mn-ea"/>
                        </a:rPr>
                        <a:t>84.2%</a:t>
                      </a:r>
                    </a:p>
                  </a:txBody>
                  <a:tcPr marL="9525" marR="9525" marT="9525" marB="0" anchor="ctr">
                    <a:lnL>
                      <a:noFill/>
                    </a:lnL>
                    <a:lnR>
                      <a:noFill/>
                    </a:lnR>
                    <a:lnT>
                      <a:noFill/>
                    </a:lnT>
                    <a:lnB>
                      <a:noFill/>
                    </a:lnB>
                    <a:solidFill>
                      <a:srgbClr val="FFFFFF"/>
                    </a:solidFill>
                  </a:tcPr>
                </a:tc>
                <a:tc>
                  <a:txBody>
                    <a:bodyPr/>
                    <a:lstStyle/>
                    <a:p>
                      <a:pPr algn="ctr" rtl="0" fontAlgn="ctr"/>
                      <a:r>
                        <a:rPr lang="en-US" altLang="zh-CN" sz="1800" b="1" kern="1200" dirty="0">
                          <a:solidFill>
                            <a:srgbClr val="00479D"/>
                          </a:solidFill>
                          <a:latin typeface="微软雅黑" panose="020B0503020204020204" pitchFamily="34" charset="-122"/>
                          <a:ea typeface="微软雅黑" panose="020B0503020204020204" pitchFamily="34" charset="-122"/>
                          <a:cs typeface="+mn-ea"/>
                        </a:rPr>
                        <a:t>1.9%↑</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0002"/>
                  </a:ext>
                </a:extLst>
              </a:tr>
              <a:tr h="620660">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D9D9D9"/>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88.7%</a:t>
                      </a:r>
                    </a:p>
                  </a:txBody>
                  <a:tcPr marL="9525" marR="9525" marT="9525" marB="0" anchor="ctr">
                    <a:lnL>
                      <a:noFill/>
                    </a:lnL>
                    <a:lnR>
                      <a:noFill/>
                    </a:lnR>
                    <a:lnT>
                      <a:noFill/>
                    </a:lnT>
                    <a:lnB>
                      <a:noFill/>
                    </a:lnB>
                    <a:solidFill>
                      <a:srgbClr val="D9D9D9"/>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4.5%↑</a:t>
                      </a:r>
                    </a:p>
                  </a:txBody>
                  <a:tcPr marL="9525" marR="9525" marT="9525" marB="0" anchor="ctr">
                    <a:lnL>
                      <a:noFill/>
                    </a:lnL>
                    <a:lnR>
                      <a:noFill/>
                    </a:lnR>
                    <a:lnT>
                      <a:noFill/>
                    </a:lnT>
                    <a:lnB>
                      <a:noFill/>
                    </a:lnB>
                    <a:solidFill>
                      <a:srgbClr val="D9D9D9"/>
                    </a:solidFill>
                  </a:tcPr>
                </a:tc>
                <a:extLst>
                  <a:ext uri="{0D108BD9-81ED-4DB2-BD59-A6C34878D82A}">
                    <a16:rowId xmlns:a16="http://schemas.microsoft.com/office/drawing/2014/main" val="10003"/>
                  </a:ext>
                </a:extLst>
              </a:tr>
              <a:tr h="656808">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FFFFFF"/>
                    </a:solidFill>
                  </a:tcPr>
                </a:tc>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FFFFFF"/>
                    </a:solidFill>
                  </a:tcPr>
                </a:tc>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FFFFFF"/>
                    </a:solidFill>
                  </a:tcPr>
                </a:tc>
                <a:tc>
                  <a:txBody>
                    <a:bodyPr/>
                    <a:lstStyle/>
                    <a:p>
                      <a:pPr algn="ctr" rtl="0" fontAlgn="ct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　</a:t>
                      </a:r>
                    </a:p>
                  </a:txBody>
                  <a:tcPr marL="9525" marR="9525" marT="9525" marB="0" anchor="ctr">
                    <a:lnL>
                      <a:noFill/>
                    </a:lnL>
                    <a:lnR>
                      <a:noFill/>
                    </a:lnR>
                    <a:lnT>
                      <a:noFill/>
                    </a:lnT>
                    <a:lnB>
                      <a:noFill/>
                    </a:lnB>
                    <a:solidFill>
                      <a:srgbClr val="FFFFFF"/>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90.1%</a:t>
                      </a:r>
                    </a:p>
                  </a:txBody>
                  <a:tcPr marL="9525" marR="9525" marT="9525" marB="0" anchor="ctr">
                    <a:lnL>
                      <a:noFill/>
                    </a:lnL>
                    <a:lnR>
                      <a:noFill/>
                    </a:lnR>
                    <a:lnT>
                      <a:noFill/>
                    </a:lnT>
                    <a:lnB>
                      <a:noFill/>
                    </a:lnB>
                    <a:solidFill>
                      <a:srgbClr val="FFFFFF"/>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1.4%↑</a:t>
                      </a:r>
                    </a:p>
                  </a:txBody>
                  <a:tcPr marL="9525" marR="9525" marT="9525" marB="0" anchor="ctr">
                    <a:lnL>
                      <a:noFill/>
                    </a:lnL>
                    <a:lnR>
                      <a:noFill/>
                    </a:lnR>
                    <a:lnT>
                      <a:noFill/>
                    </a:lnT>
                    <a:lnB>
                      <a:noFill/>
                    </a:lnB>
                    <a:solidFill>
                      <a:srgbClr val="FFFFFF"/>
                    </a:solidFill>
                  </a:tcPr>
                </a:tc>
                <a:extLst>
                  <a:ext uri="{0D108BD9-81ED-4DB2-BD59-A6C34878D82A}">
                    <a16:rowId xmlns:a16="http://schemas.microsoft.com/office/drawing/2014/main" val="10004"/>
                  </a:ext>
                </a:extLst>
              </a:tr>
              <a:tr h="866853">
                <a:tc>
                  <a:txBody>
                    <a:bodyPr/>
                    <a:lstStyle/>
                    <a:p>
                      <a:pPr algn="ctr" rtl="0" fontAlgn="ct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algn="ctr" rtl="0" fontAlgn="ct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a:t>
                      </a:r>
                    </a:p>
                  </a:txBody>
                  <a:tcPr marL="9525" marR="9525" marT="9525" marB="0" anchor="ctr">
                    <a:lnL>
                      <a:noFill/>
                    </a:lnL>
                    <a:lnR>
                      <a:noFill/>
                    </a:lnR>
                    <a:lnT>
                      <a:noFill/>
                    </a:lnT>
                    <a:lnB>
                      <a:noFill/>
                    </a:lnB>
                    <a:solidFill>
                      <a:srgbClr val="D9D9D9"/>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92.4%</a:t>
                      </a:r>
                    </a:p>
                  </a:txBody>
                  <a:tcPr marL="9525" marR="9525" marT="9525" marB="0" anchor="ctr">
                    <a:lnL>
                      <a:noFill/>
                    </a:lnL>
                    <a:lnR>
                      <a:noFill/>
                    </a:lnR>
                    <a:lnT>
                      <a:noFill/>
                    </a:lnT>
                    <a:lnB>
                      <a:noFill/>
                    </a:lnB>
                    <a:solidFill>
                      <a:srgbClr val="D9D9D9"/>
                    </a:solidFill>
                  </a:tcPr>
                </a:tc>
                <a:tc>
                  <a:txBody>
                    <a:bodyPr/>
                    <a:lstStyle/>
                    <a:p>
                      <a:pPr marL="0" algn="ctr" defTabSz="914400" rtl="0" eaLnBrk="1" fontAlgn="ctr" latinLnBrk="0" hangingPunct="1"/>
                      <a:r>
                        <a:rPr lang="en-US" altLang="zh-CN" sz="1800" b="1" kern="1200" dirty="0">
                          <a:solidFill>
                            <a:srgbClr val="00479D"/>
                          </a:solidFill>
                          <a:latin typeface="微软雅黑" panose="020B0503020204020204" pitchFamily="34" charset="-122"/>
                          <a:ea typeface="微软雅黑" panose="020B0503020204020204" pitchFamily="34" charset="-122"/>
                          <a:cs typeface="+mn-ea"/>
                        </a:rPr>
                        <a:t>2.3%↑</a:t>
                      </a:r>
                    </a:p>
                  </a:txBody>
                  <a:tcPr marL="9525" marR="9525" marT="9525" marB="0" anchor="ctr">
                    <a:lnL>
                      <a:noFill/>
                    </a:lnL>
                    <a:lnR>
                      <a:noFill/>
                    </a:lnR>
                    <a:lnT>
                      <a:noFill/>
                    </a:lnT>
                    <a:lnB>
                      <a:noFill/>
                    </a:lnB>
                    <a:solidFill>
                      <a:srgbClr val="D9D9D9"/>
                    </a:solid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714138"/>
            <a:ext cx="9144000" cy="684530"/>
          </a:xfrm>
        </p:spPr>
        <p:txBody>
          <a:bodyPr/>
          <a:lstStyle/>
          <a:p>
            <a:pPr marL="0" indent="0" algn="ctr">
              <a:buNone/>
            </a:pPr>
            <a:r>
              <a:rPr lang="zh-CN" altLang="en-US" sz="4400" b="1" dirty="0">
                <a:solidFill>
                  <a:schemeClr val="bg1"/>
                </a:solidFill>
                <a:latin typeface="微软雅黑" panose="020B0503020204020204" pitchFamily="34" charset="-122"/>
                <a:ea typeface="微软雅黑" panose="020B0503020204020204" pitchFamily="34" charset="-122"/>
                <a:cs typeface="Times New Roman" panose="02020603050405020304"/>
              </a:rPr>
              <a:t>总结</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4821" y="1714393"/>
            <a:ext cx="5049140" cy="4708981"/>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mn-ea"/>
              </a:rPr>
              <a:t>优点</a:t>
            </a:r>
            <a:r>
              <a:rPr lang="zh-CN" altLang="en-US" sz="2000" dirty="0">
                <a:latin typeface="微软雅黑" panose="020B0503020204020204" pitchFamily="34" charset="-122"/>
                <a:ea typeface="微软雅黑" panose="020B0503020204020204" pitchFamily="34" charset="-122"/>
                <a:cs typeface="+mn-ea"/>
              </a:rPr>
              <a:t>：</a:t>
            </a:r>
            <a:endParaRPr lang="en-US" altLang="zh-CN" sz="2000" dirty="0">
              <a:latin typeface="微软雅黑" panose="020B0503020204020204" pitchFamily="34" charset="-122"/>
              <a:ea typeface="微软雅黑" panose="020B0503020204020204" pitchFamily="34" charset="-122"/>
              <a:cs typeface="+mn-ea"/>
            </a:endParaRPr>
          </a:p>
          <a:p>
            <a:pPr marL="457200" indent="-4572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充分考虑到了深度学习的强大拟合能力和无监督聚类方法具有的确定的可解释性；</a:t>
            </a:r>
            <a:endParaRPr lang="en-US" altLang="zh-CN" sz="2000" dirty="0">
              <a:latin typeface="微软雅黑" panose="020B0503020204020204" pitchFamily="34" charset="-122"/>
              <a:ea typeface="微软雅黑" panose="020B0503020204020204" pitchFamily="34" charset="-122"/>
              <a:cs typeface="+mn-ea"/>
            </a:endParaRPr>
          </a:p>
          <a:p>
            <a:pPr marL="457200" indent="-4572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对数据前处理减少计算量使得其运算量可以被接受。</a:t>
            </a:r>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a:p>
            <a:r>
              <a:rPr lang="zh-CN" altLang="en-US" sz="2000" dirty="0">
                <a:solidFill>
                  <a:srgbClr val="FF0000"/>
                </a:solidFill>
                <a:latin typeface="微软雅黑" panose="020B0503020204020204" pitchFamily="34" charset="-122"/>
                <a:ea typeface="微软雅黑" panose="020B0503020204020204" pitchFamily="34" charset="-122"/>
                <a:cs typeface="+mn-ea"/>
              </a:rPr>
              <a:t>机遇</a:t>
            </a:r>
            <a:r>
              <a:rPr lang="zh-CN" altLang="en-US" sz="2000" dirty="0">
                <a:latin typeface="微软雅黑" panose="020B0503020204020204" pitchFamily="34" charset="-122"/>
                <a:ea typeface="微软雅黑" panose="020B0503020204020204" pitchFamily="34" charset="-122"/>
                <a:cs typeface="+mn-ea"/>
              </a:rPr>
              <a:t>：</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对神经网络算法优化以达到更好的泛化；</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引入例如零次学习处理未在训练集中出现的新细胞种类；</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引入新的数据集提升精度。</a:t>
            </a:r>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p:txBody>
      </p:sp>
      <p:sp>
        <p:nvSpPr>
          <p:cNvPr id="3" name="标题 6"/>
          <p:cNvSpPr>
            <a:spLocks noGrp="1"/>
          </p:cNvSpPr>
          <p:nvPr/>
        </p:nvSpPr>
        <p:spPr>
          <a:xfrm>
            <a:off x="735329" y="755028"/>
            <a:ext cx="5022375"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总结</a:t>
            </a:r>
          </a:p>
        </p:txBody>
      </p:sp>
      <p:cxnSp>
        <p:nvCxnSpPr>
          <p:cNvPr id="4" name="直接连接符 3"/>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39E98E2-B90F-F67C-6954-5D70154ADABD}"/>
              </a:ext>
            </a:extLst>
          </p:cNvPr>
          <p:cNvSpPr txBox="1"/>
          <p:nvPr/>
        </p:nvSpPr>
        <p:spPr>
          <a:xfrm>
            <a:off x="6228040" y="1714393"/>
            <a:ext cx="5839269" cy="4708981"/>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cs typeface="+mn-ea"/>
              </a:rPr>
              <a:t>缺点</a:t>
            </a:r>
            <a:r>
              <a:rPr lang="zh-CN" altLang="en-US" sz="2000" dirty="0">
                <a:latin typeface="微软雅黑" panose="020B0503020204020204" pitchFamily="34" charset="-122"/>
                <a:ea typeface="微软雅黑" panose="020B0503020204020204" pitchFamily="34" charset="-122"/>
                <a:cs typeface="+mn-ea"/>
              </a:rPr>
              <a:t>：</a:t>
            </a:r>
            <a:endParaRPr lang="en-US" altLang="zh-CN" sz="2000" dirty="0">
              <a:latin typeface="微软雅黑" panose="020B0503020204020204" pitchFamily="34" charset="-122"/>
              <a:ea typeface="微软雅黑" panose="020B0503020204020204" pitchFamily="34" charset="-122"/>
              <a:cs typeface="+mn-ea"/>
            </a:endParaRPr>
          </a:p>
          <a:p>
            <a:pPr marL="457200" indent="-4572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没有引入更先进的算法针对新出现的细胞种类；</a:t>
            </a:r>
            <a:endParaRPr lang="en-US" altLang="zh-CN" sz="2000" dirty="0">
              <a:latin typeface="微软雅黑" panose="020B0503020204020204" pitchFamily="34" charset="-122"/>
              <a:ea typeface="微软雅黑" panose="020B0503020204020204" pitchFamily="34" charset="-122"/>
              <a:cs typeface="+mn-ea"/>
            </a:endParaRPr>
          </a:p>
          <a:p>
            <a:pPr marL="457200" indent="-4572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没有引入生物学的先验知识到算法内，例如：通过细胞的</a:t>
            </a:r>
            <a:r>
              <a:rPr lang="en-US" altLang="zh-CN" sz="2000" dirty="0">
                <a:latin typeface="微软雅黑" panose="020B0503020204020204" pitchFamily="34" charset="-122"/>
                <a:ea typeface="微软雅黑" panose="020B0503020204020204" pitchFamily="34" charset="-122"/>
                <a:cs typeface="+mn-ea"/>
              </a:rPr>
              <a:t>biomarker</a:t>
            </a:r>
            <a:r>
              <a:rPr lang="zh-CN" altLang="en-US" sz="2000" dirty="0">
                <a:latin typeface="微软雅黑" panose="020B0503020204020204" pitchFamily="34" charset="-122"/>
                <a:ea typeface="微软雅黑" panose="020B0503020204020204" pitchFamily="34" charset="-122"/>
                <a:cs typeface="+mn-ea"/>
              </a:rPr>
              <a:t>识别细胞。</a:t>
            </a:r>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endParaRPr lang="en-US" altLang="zh-CN" sz="2000" dirty="0">
              <a:solidFill>
                <a:srgbClr val="FF0000"/>
              </a:solidFill>
              <a:latin typeface="微软雅黑" panose="020B0503020204020204" pitchFamily="34" charset="-122"/>
              <a:ea typeface="微软雅黑" panose="020B0503020204020204" pitchFamily="34" charset="-122"/>
              <a:cs typeface="+mn-ea"/>
            </a:endParaRPr>
          </a:p>
          <a:p>
            <a:r>
              <a:rPr lang="zh-CN" altLang="en-US" sz="2000" dirty="0">
                <a:solidFill>
                  <a:srgbClr val="FF0000"/>
                </a:solidFill>
                <a:latin typeface="微软雅黑" panose="020B0503020204020204" pitchFamily="34" charset="-122"/>
                <a:ea typeface="微软雅黑" panose="020B0503020204020204" pitchFamily="34" charset="-122"/>
                <a:cs typeface="+mn-ea"/>
              </a:rPr>
              <a:t>挑战</a:t>
            </a:r>
            <a:r>
              <a:rPr lang="zh-CN" altLang="en-US" sz="2000" dirty="0">
                <a:latin typeface="微软雅黑" panose="020B0503020204020204" pitchFamily="34" charset="-122"/>
                <a:ea typeface="微软雅黑" panose="020B0503020204020204" pitchFamily="34" charset="-122"/>
                <a:cs typeface="+mn-ea"/>
              </a:rPr>
              <a:t>：</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rPr>
              <a:t>一些常用在计算机视觉和自然语言处理的增加泛化性技巧，例如旋转、擦除，并不合适应用在本赛题中，它们可能会改变基因信息。如何增加泛化性仍然是个问题。</a:t>
            </a:r>
            <a:endParaRPr lang="en-US" altLang="zh-CN" sz="2000" dirty="0">
              <a:latin typeface="微软雅黑" panose="020B0503020204020204" pitchFamily="34" charset="-122"/>
              <a:ea typeface="微软雅黑" panose="020B0503020204020204" pitchFamily="34" charset="-122"/>
              <a:cs typeface="+mn-ea"/>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cs typeface="+mn-ea"/>
            </a:endParaRPr>
          </a:p>
          <a:p>
            <a:endParaRPr lang="en-US" altLang="zh-CN" sz="2000" dirty="0">
              <a:latin typeface="微软雅黑" panose="020B0503020204020204" pitchFamily="34" charset="-122"/>
              <a:ea typeface="微软雅黑" panose="020B0503020204020204" pitchFamily="34" charset="-122"/>
              <a:cs typeface="+mn-ea"/>
            </a:endParaRPr>
          </a:p>
          <a:p>
            <a:r>
              <a:rPr lang="en-US" altLang="zh-CN" sz="2000" dirty="0">
                <a:latin typeface="微软雅黑" panose="020B0503020204020204" pitchFamily="34" charset="-122"/>
                <a:ea typeface="微软雅黑" panose="020B0503020204020204" pitchFamily="34" charset="-122"/>
                <a:cs typeface="+mn-ea"/>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6"/>
          <p:cNvSpPr>
            <a:spLocks noGrp="1"/>
          </p:cNvSpPr>
          <p:nvPr/>
        </p:nvSpPr>
        <p:spPr>
          <a:xfrm>
            <a:off x="735330" y="755028"/>
            <a:ext cx="3225165"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引用</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D7F43E8-32DA-AEE5-D16F-8B4C05700D4A}"/>
              </a:ext>
            </a:extLst>
          </p:cNvPr>
          <p:cNvSpPr txBox="1"/>
          <p:nvPr/>
        </p:nvSpPr>
        <p:spPr>
          <a:xfrm>
            <a:off x="1273629" y="1608468"/>
            <a:ext cx="9982200" cy="4801314"/>
          </a:xfrm>
          <a:prstGeom prst="rect">
            <a:avLst/>
          </a:prstGeom>
          <a:noFill/>
        </p:spPr>
        <p:txBody>
          <a:bodyPr wrap="square" rtlCol="0">
            <a:spAutoFit/>
          </a:bodyPr>
          <a:lstStyle/>
          <a:p>
            <a:endParaRPr lang="en-US" altLang="zh-CN" dirty="0"/>
          </a:p>
          <a:p>
            <a:pPr marL="342900" indent="-342900">
              <a:buFont typeface="+mj-lt"/>
              <a:buAutoNum type="arabicPeriod"/>
            </a:pPr>
            <a:r>
              <a:rPr lang="en-US" altLang="zh-CN" dirty="0"/>
              <a:t>V. A. </a:t>
            </a:r>
            <a:r>
              <a:rPr lang="en-US" altLang="zh-CN" dirty="0" err="1"/>
              <a:t>Traag</a:t>
            </a:r>
            <a:r>
              <a:rPr lang="en-US" altLang="zh-CN" dirty="0"/>
              <a:t>, L. Waltman, and N. J. van Eck, “From Louvain to Leiden: guaranteeing well-connected communities,” Scientific reports, vol. 9, no. 1, pp. 5233–5233, 2019, </a:t>
            </a:r>
            <a:r>
              <a:rPr lang="en-US" altLang="zh-CN" dirty="0" err="1"/>
              <a:t>doi</a:t>
            </a:r>
            <a:r>
              <a:rPr lang="en-US" altLang="zh-CN" dirty="0"/>
              <a:t>: 10.1038/s41598-019-41695-z.</a:t>
            </a:r>
          </a:p>
          <a:p>
            <a:pPr marL="342900" indent="-342900">
              <a:buFont typeface="+mj-lt"/>
              <a:buAutoNum type="arabicPeriod"/>
            </a:pPr>
            <a:r>
              <a:rPr lang="en-US" altLang="zh-CN" dirty="0"/>
              <a:t>I. </a:t>
            </a:r>
            <a:r>
              <a:rPr lang="en-US" altLang="zh-CN" dirty="0" err="1"/>
              <a:t>Loshchilov</a:t>
            </a:r>
            <a:r>
              <a:rPr lang="en-US" altLang="zh-CN" dirty="0"/>
              <a:t> and F. </a:t>
            </a:r>
            <a:r>
              <a:rPr lang="en-US" altLang="zh-CN" dirty="0" err="1"/>
              <a:t>Hutter</a:t>
            </a:r>
            <a:r>
              <a:rPr lang="en-US" altLang="zh-CN" dirty="0"/>
              <a:t>, “Decoupled Weight Decay Regularization,” 2017.</a:t>
            </a:r>
          </a:p>
          <a:p>
            <a:pPr marL="342900" indent="-342900">
              <a:buFont typeface="+mj-lt"/>
              <a:buAutoNum type="arabicPeriod"/>
            </a:pPr>
            <a:r>
              <a:rPr lang="en-US" altLang="zh-CN" dirty="0"/>
              <a:t>W. Shang, K. Sohn, D. Almeida, and H. Lee, “Understanding and Improving Convolutional Neural Networks via Concatenated Rectified Linear Units,” 2016.</a:t>
            </a:r>
          </a:p>
          <a:p>
            <a:pPr marL="342900" indent="-342900">
              <a:buFont typeface="+mj-lt"/>
              <a:buAutoNum type="arabicPeriod"/>
            </a:pPr>
            <a:r>
              <a:rPr lang="en-US" altLang="zh-CN" dirty="0"/>
              <a:t>A. Graves, “Generating Sequences With Recurrent Neural Networks,” 2013.</a:t>
            </a:r>
          </a:p>
          <a:p>
            <a:pPr marL="342900" indent="-342900">
              <a:buFont typeface="+mj-lt"/>
              <a:buAutoNum type="arabicPeriod"/>
            </a:pPr>
            <a:r>
              <a:rPr lang="en-US" altLang="zh-CN" dirty="0"/>
              <a:t>D. P. </a:t>
            </a:r>
            <a:r>
              <a:rPr lang="en-US" altLang="zh-CN" dirty="0" err="1"/>
              <a:t>Kingma</a:t>
            </a:r>
            <a:r>
              <a:rPr lang="en-US" altLang="zh-CN" dirty="0"/>
              <a:t> and J. Ba, “Adam: A Method for Stochastic Optimization,” 2014.</a:t>
            </a:r>
          </a:p>
          <a:p>
            <a:pPr marL="342900" indent="-342900">
              <a:buFont typeface="+mj-lt"/>
              <a:buAutoNum type="arabicPeriod"/>
            </a:pPr>
            <a:r>
              <a:rPr lang="en-US" altLang="zh-CN" dirty="0"/>
              <a:t>G. X. Y. Zheng et al., “Massively parallel digital transcriptional profiling of single cells,” Nature communications, vol. 8, no. 1, pp. 14049–14049, 2017, </a:t>
            </a:r>
            <a:r>
              <a:rPr lang="en-US" altLang="zh-CN" dirty="0" err="1"/>
              <a:t>doi</a:t>
            </a:r>
            <a:r>
              <a:rPr lang="en-US" altLang="zh-CN" dirty="0"/>
              <a:t>: 10.1038/ncomms14049.</a:t>
            </a:r>
          </a:p>
          <a:p>
            <a:pPr marL="342900" indent="-342900">
              <a:buFont typeface="+mj-lt"/>
              <a:buAutoNum type="arabicPeriod"/>
            </a:pPr>
            <a:r>
              <a:rPr lang="en-US" altLang="zh-CN" dirty="0"/>
              <a:t>  S. </a:t>
            </a:r>
            <a:r>
              <a:rPr lang="en-US" altLang="zh-CN" dirty="0" err="1"/>
              <a:t>Picelli</a:t>
            </a:r>
            <a:r>
              <a:rPr lang="en-US" altLang="zh-CN" dirty="0"/>
              <a:t>, O. R. </a:t>
            </a:r>
            <a:r>
              <a:rPr lang="en-US" altLang="zh-CN" dirty="0" err="1"/>
              <a:t>Faridani</a:t>
            </a:r>
            <a:r>
              <a:rPr lang="en-US" altLang="zh-CN" dirty="0"/>
              <a:t>, A. K. Björklund, G. </a:t>
            </a:r>
            <a:r>
              <a:rPr lang="en-US" altLang="zh-CN" dirty="0" err="1"/>
              <a:t>Winberg</a:t>
            </a:r>
            <a:r>
              <a:rPr lang="en-US" altLang="zh-CN" dirty="0"/>
              <a:t>, S. </a:t>
            </a:r>
            <a:r>
              <a:rPr lang="en-US" altLang="zh-CN" dirty="0" err="1"/>
              <a:t>Sagasser</a:t>
            </a:r>
            <a:r>
              <a:rPr lang="en-US" altLang="zh-CN" dirty="0"/>
              <a:t>, and R. Sandberg, “Full-length RNA-seq from single cells using Smart-seq2,” Nature protocols, vol. 9, no. 1, pp. 171–181, 2014, </a:t>
            </a:r>
            <a:r>
              <a:rPr lang="en-US" altLang="zh-CN" dirty="0" err="1"/>
              <a:t>doi</a:t>
            </a:r>
            <a:r>
              <a:rPr lang="en-US" altLang="zh-CN" dirty="0"/>
              <a:t>: 10.1038/nprot.2014.006. </a:t>
            </a:r>
          </a:p>
          <a:p>
            <a:r>
              <a:rPr lang="en-US" altLang="zh-CN" dirty="0"/>
              <a:t> </a:t>
            </a:r>
          </a:p>
          <a:p>
            <a:r>
              <a:rPr lang="en-US" altLang="zh-CN" dirty="0"/>
              <a:t> https://github.com/baibizhe/sRNA-predict</a:t>
            </a:r>
          </a:p>
          <a:p>
            <a:r>
              <a:rPr lang="en-US" altLang="zh-CN" dirty="0"/>
              <a:t> </a:t>
            </a:r>
            <a:endParaRPr lang="zh-CN" altLang="en-US"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393825" y="2428875"/>
            <a:ext cx="9404350" cy="1487805"/>
          </a:xfrm>
        </p:spPr>
        <p:txBody>
          <a:bodyPr>
            <a:noAutofit/>
          </a:bodyPr>
          <a:lstStyle/>
          <a:p>
            <a:pPr algn="ctr"/>
            <a:r>
              <a:rPr lang="zh-CN" sz="4800" b="0" dirty="0">
                <a:solidFill>
                  <a:schemeClr val="bg1"/>
                </a:solidFill>
                <a:latin typeface="思源黑体 CN Bold" panose="020B0800000000000000" charset="-122"/>
                <a:ea typeface="思源黑体 CN Bold" panose="020B0800000000000000" charset="-122"/>
                <a:sym typeface="+mn-ea"/>
              </a:rPr>
              <a:t>感谢聆听！</a:t>
            </a:r>
            <a:endParaRPr lang="zh-CN" altLang="zh-CN" sz="4800" b="0" dirty="0">
              <a:solidFill>
                <a:schemeClr val="bg1"/>
              </a:solidFill>
              <a:latin typeface="思源黑体 CN Bold" panose="020B0800000000000000" charset="-122"/>
              <a:ea typeface="思源黑体 CN Bold" panose="020B0800000000000000"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16729"/>
            <a:chOff x="760095" y="6244064"/>
            <a:chExt cx="8155305" cy="316729"/>
          </a:xfrm>
        </p:grpSpPr>
        <p:sp>
          <p:nvSpPr>
            <p:cNvPr id="3" name="文本框 2"/>
            <p:cNvSpPr txBox="1"/>
            <p:nvPr/>
          </p:nvSpPr>
          <p:spPr>
            <a:xfrm>
              <a:off x="41910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1239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pic>
        <p:nvPicPr>
          <p:cNvPr id="6" name="图片 5" descr="微笑的人&#10;&#10;描述已自动生成"/>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3640" y="1689150"/>
            <a:ext cx="2284842" cy="2422934"/>
          </a:xfrm>
          <a:prstGeom prst="rect">
            <a:avLst/>
          </a:prstGeom>
          <a:noFill/>
          <a:ln>
            <a:noFill/>
          </a:ln>
        </p:spPr>
      </p:pic>
      <p:sp>
        <p:nvSpPr>
          <p:cNvPr id="7" name="文本框 6"/>
          <p:cNvSpPr txBox="1"/>
          <p:nvPr/>
        </p:nvSpPr>
        <p:spPr>
          <a:xfrm>
            <a:off x="1939786" y="4346224"/>
            <a:ext cx="3699014" cy="163121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队长：白碧哲</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毕业于多伦多大学</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现在就职于华为</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sym typeface="+mn-ea"/>
              </a:rPr>
              <a:t>导师：Lueder A. Kahr</a:t>
            </a:r>
            <a:r>
              <a:rPr lang="en-US" altLang="zh-CN" sz="2000" dirty="0">
                <a:latin typeface="微软雅黑" panose="020B0503020204020204" pitchFamily="34" charset="-122"/>
                <a:ea typeface="微软雅黑" panose="020B0503020204020204" pitchFamily="34" charset="-122"/>
                <a:cs typeface="Times New Roman" panose="02020603050405020304"/>
                <a:sym typeface="+mn-ea"/>
              </a:rPr>
              <a:t>s</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r>
              <a:rPr lang="zh-CN" altLang="en-US" sz="2000" dirty="0">
                <a:latin typeface="微软雅黑" panose="020B0503020204020204" pitchFamily="34" charset="-122"/>
                <a:ea typeface="微软雅黑" panose="020B0503020204020204" pitchFamily="34" charset="-122"/>
                <a:cs typeface="Times New Roman" panose="02020603050405020304"/>
              </a:rPr>
              <a:t>    </a:t>
            </a:r>
          </a:p>
        </p:txBody>
      </p:sp>
      <p:pic>
        <p:nvPicPr>
          <p:cNvPr id="8" name="图片 7" descr="小孩在微笑&#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0209" y="1543739"/>
            <a:ext cx="1857375" cy="2630633"/>
          </a:xfrm>
          <a:prstGeom prst="rect">
            <a:avLst/>
          </a:prstGeom>
        </p:spPr>
      </p:pic>
      <p:sp>
        <p:nvSpPr>
          <p:cNvPr id="9" name="文本框 8"/>
          <p:cNvSpPr txBox="1"/>
          <p:nvPr/>
        </p:nvSpPr>
        <p:spPr>
          <a:xfrm>
            <a:off x="7065892" y="4343400"/>
            <a:ext cx="3699014" cy="1323439"/>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队员：叶启新</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毕业于多伦多大学</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曾就职于华为</a:t>
            </a:r>
          </a:p>
          <a:p>
            <a:pPr marL="285750" indent="-28575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cs typeface="Times New Roman" panose="02020603050405020304"/>
              </a:rPr>
              <a:t>就读于滑铁卢大学硕士</a:t>
            </a:r>
            <a:endParaRPr lang="en-US" altLang="zh-CN" sz="2000" dirty="0">
              <a:latin typeface="微软雅黑" panose="020B0503020204020204" pitchFamily="34" charset="-122"/>
              <a:ea typeface="微软雅黑" panose="020B0503020204020204" pitchFamily="34" charset="-122"/>
              <a:cs typeface="Times New Roman" panose="02020603050405020304"/>
            </a:endParaRPr>
          </a:p>
        </p:txBody>
      </p:sp>
      <p:sp>
        <p:nvSpPr>
          <p:cNvPr id="10" name="标题 6"/>
          <p:cNvSpPr>
            <a:spLocks noGrp="1"/>
          </p:cNvSpPr>
          <p:nvPr/>
        </p:nvSpPr>
        <p:spPr>
          <a:xfrm>
            <a:off x="735330" y="755028"/>
            <a:ext cx="3225165"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团队成员</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714138"/>
            <a:ext cx="9144000" cy="684530"/>
          </a:xfrm>
        </p:spPr>
        <p:txBody>
          <a:bodyPr/>
          <a:lstStyle/>
          <a:p>
            <a:pPr marL="0" indent="0" algn="ctr">
              <a:buNone/>
            </a:pPr>
            <a:r>
              <a:rPr lang="zh-CN" altLang="en-US" sz="4400" b="1" dirty="0">
                <a:solidFill>
                  <a:schemeClr val="bg1"/>
                </a:solidFill>
                <a:latin typeface="微软雅黑" panose="020B0503020204020204" pitchFamily="34" charset="-122"/>
                <a:ea typeface="微软雅黑" panose="020B0503020204020204" pitchFamily="34" charset="-122"/>
                <a:cs typeface="Times New Roman" panose="02020603050405020304"/>
              </a:rPr>
              <a:t>赛会题目分析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3535582"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赛题背景和任务</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921931" y="1537031"/>
            <a:ext cx="4505743" cy="4282614"/>
            <a:chOff x="921931" y="1537031"/>
            <a:chExt cx="4505743" cy="4282614"/>
          </a:xfrm>
        </p:grpSpPr>
        <p:sp>
          <p:nvSpPr>
            <p:cNvPr id="20" name="矩形: 圆角 19"/>
            <p:cNvSpPr/>
            <p:nvPr/>
          </p:nvSpPr>
          <p:spPr>
            <a:xfrm>
              <a:off x="921932" y="4803982"/>
              <a:ext cx="4505742" cy="101566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赛题任务：给定细胞的</a:t>
              </a:r>
              <a:r>
                <a:rPr lang="en-US" altLang="zh-CN" sz="2000" dirty="0" err="1">
                  <a:solidFill>
                    <a:schemeClr val="tx1"/>
                  </a:solidFill>
                  <a:latin typeface="微软雅黑" panose="020B0503020204020204" pitchFamily="34" charset="-122"/>
                  <a:ea typeface="微软雅黑" panose="020B0503020204020204" pitchFamily="34" charset="-122"/>
                </a:rPr>
                <a:t>scRNA</a:t>
              </a:r>
              <a:r>
                <a:rPr lang="en-US" altLang="zh-CN" sz="2000" dirty="0">
                  <a:solidFill>
                    <a:schemeClr val="tx1"/>
                  </a:solidFill>
                  <a:latin typeface="微软雅黑" panose="020B0503020204020204" pitchFamily="34" charset="-122"/>
                  <a:ea typeface="微软雅黑" panose="020B0503020204020204" pitchFamily="34" charset="-122"/>
                </a:rPr>
                <a:t>-seq</a:t>
              </a:r>
              <a:r>
                <a:rPr lang="zh-CN" altLang="en-US" sz="2000" dirty="0">
                  <a:solidFill>
                    <a:schemeClr val="tx1"/>
                  </a:solidFill>
                  <a:latin typeface="微软雅黑" panose="020B0503020204020204" pitchFamily="34" charset="-122"/>
                  <a:ea typeface="微软雅黑" panose="020B0503020204020204" pitchFamily="34" charset="-122"/>
                </a:rPr>
                <a:t>数据，自动化识别心脏细胞的类别</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951719" y="1537031"/>
              <a:ext cx="4475954" cy="97127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细胞是生物体的基本结构和功能单元，能够精确识别细胞类型对医疗领域有重要价值。</a:t>
              </a:r>
            </a:p>
          </p:txBody>
        </p:sp>
        <p:sp>
          <p:nvSpPr>
            <p:cNvPr id="16" name="矩形: 圆角 15"/>
            <p:cNvSpPr/>
            <p:nvPr/>
          </p:nvSpPr>
          <p:spPr>
            <a:xfrm>
              <a:off x="921931" y="2634240"/>
              <a:ext cx="4505743" cy="193785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单细胞</a:t>
              </a:r>
              <a:r>
                <a:rPr lang="en-US" altLang="zh-CN" sz="2000" dirty="0">
                  <a:solidFill>
                    <a:schemeClr val="tx1"/>
                  </a:solidFill>
                  <a:latin typeface="微软雅黑" panose="020B0503020204020204" pitchFamily="34" charset="-122"/>
                  <a:ea typeface="微软雅黑" panose="020B0503020204020204" pitchFamily="34" charset="-122"/>
                </a:rPr>
                <a:t>RNA</a:t>
              </a:r>
              <a:r>
                <a:rPr lang="zh-CN" altLang="en-US" sz="2000" dirty="0">
                  <a:solidFill>
                    <a:schemeClr val="tx1"/>
                  </a:solidFill>
                  <a:latin typeface="微软雅黑" panose="020B0503020204020204" pitchFamily="34" charset="-122"/>
                  <a:ea typeface="微软雅黑" panose="020B0503020204020204" pitchFamily="34" charset="-122"/>
                </a:rPr>
                <a:t>测序（</a:t>
              </a:r>
              <a:r>
                <a:rPr lang="en-US" altLang="zh-CN" sz="2000" dirty="0" err="1">
                  <a:solidFill>
                    <a:schemeClr val="tx1"/>
                  </a:solidFill>
                  <a:latin typeface="微软雅黑" panose="020B0503020204020204" pitchFamily="34" charset="-122"/>
                  <a:ea typeface="微软雅黑" panose="020B0503020204020204" pitchFamily="34" charset="-122"/>
                </a:rPr>
                <a:t>scRNA</a:t>
              </a:r>
              <a:r>
                <a:rPr lang="en-US" altLang="zh-CN" sz="2000" dirty="0">
                  <a:solidFill>
                    <a:schemeClr val="tx1"/>
                  </a:solidFill>
                  <a:latin typeface="微软雅黑" panose="020B0503020204020204" pitchFamily="34" charset="-122"/>
                  <a:ea typeface="微软雅黑" panose="020B0503020204020204" pitchFamily="34" charset="-122"/>
                </a:rPr>
                <a:t>-seq</a:t>
              </a:r>
              <a:r>
                <a:rPr lang="zh-CN" altLang="en-US" sz="2000" dirty="0">
                  <a:solidFill>
                    <a:schemeClr val="tx1"/>
                  </a:solidFill>
                  <a:latin typeface="微软雅黑" panose="020B0503020204020204" pitchFamily="34" charset="-122"/>
                  <a:ea typeface="微软雅黑" panose="020B0503020204020204" pitchFamily="34" charset="-122"/>
                </a:rPr>
                <a:t>）技术，提供了大量的细胞基因数据，但目前大部分的细胞分类任务仍是用人工进行分类的</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本次赛题旨在用算法代替人工进行精确的细胞识别</a:t>
              </a:r>
              <a:endParaRPr lang="en-US" altLang="zh-CN" sz="2000" dirty="0">
                <a:solidFill>
                  <a:schemeClr val="tx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5535226" y="845696"/>
            <a:ext cx="6484161" cy="4587544"/>
            <a:chOff x="5535226" y="854840"/>
            <a:chExt cx="6484161" cy="4587544"/>
          </a:xfrm>
        </p:grpSpPr>
        <p:pic>
          <p:nvPicPr>
            <p:cNvPr id="1026" name="Picture 2" descr="File:RNA-Seq workflow-5.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226" y="854840"/>
              <a:ext cx="6484161" cy="4587544"/>
            </a:xfrm>
            <a:prstGeom prst="rect">
              <a:avLst/>
            </a:prstGeom>
            <a:solidFill>
              <a:schemeClr val="accent1">
                <a:lumMod val="60000"/>
                <a:lumOff val="40000"/>
              </a:schemeClr>
            </a:solidFill>
          </p:spPr>
        </p:pic>
        <p:sp>
          <p:nvSpPr>
            <p:cNvPr id="22" name="矩形 21"/>
            <p:cNvSpPr/>
            <p:nvPr/>
          </p:nvSpPr>
          <p:spPr>
            <a:xfrm>
              <a:off x="5708342" y="958788"/>
              <a:ext cx="3826275" cy="4568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单细胞测序分类工作流程</a:t>
              </a:r>
            </a:p>
          </p:txBody>
        </p:sp>
        <p:sp>
          <p:nvSpPr>
            <p:cNvPr id="26" name="矩形 25"/>
            <p:cNvSpPr/>
            <p:nvPr/>
          </p:nvSpPr>
          <p:spPr>
            <a:xfrm>
              <a:off x="5636721" y="2285903"/>
              <a:ext cx="1214761"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固体组织</a:t>
              </a:r>
            </a:p>
          </p:txBody>
        </p:sp>
        <p:sp>
          <p:nvSpPr>
            <p:cNvPr id="27" name="矩形 26"/>
            <p:cNvSpPr/>
            <p:nvPr/>
          </p:nvSpPr>
          <p:spPr>
            <a:xfrm>
              <a:off x="6796864" y="2285903"/>
              <a:ext cx="1214761"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解离</a:t>
              </a:r>
            </a:p>
          </p:txBody>
        </p:sp>
        <p:sp>
          <p:nvSpPr>
            <p:cNvPr id="28" name="矩形 27"/>
            <p:cNvSpPr/>
            <p:nvPr/>
          </p:nvSpPr>
          <p:spPr>
            <a:xfrm>
              <a:off x="8011625" y="2253900"/>
              <a:ext cx="1318932" cy="216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单细胞分离</a:t>
              </a:r>
            </a:p>
          </p:txBody>
        </p:sp>
        <p:sp>
          <p:nvSpPr>
            <p:cNvPr id="29" name="矩形 28"/>
            <p:cNvSpPr/>
            <p:nvPr/>
          </p:nvSpPr>
          <p:spPr>
            <a:xfrm>
              <a:off x="8943021" y="3071555"/>
              <a:ext cx="1160144"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放大后的</a:t>
              </a:r>
              <a:r>
                <a:rPr lang="en-US" altLang="zh-CN" sz="1600" dirty="0">
                  <a:solidFill>
                    <a:schemeClr val="tx1"/>
                  </a:solidFill>
                  <a:latin typeface="微软雅黑" panose="020B0503020204020204" pitchFamily="34" charset="-122"/>
                  <a:ea typeface="微软雅黑" panose="020B0503020204020204" pitchFamily="34" charset="-122"/>
                </a:rPr>
                <a:t>RNA</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9960280" y="4920049"/>
              <a:ext cx="1643456"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放大后的</a:t>
              </a:r>
              <a:r>
                <a:rPr lang="en-US" altLang="zh-CN" sz="1600" dirty="0">
                  <a:solidFill>
                    <a:schemeClr val="tx1"/>
                  </a:solidFill>
                  <a:latin typeface="微软雅黑" panose="020B0503020204020204" pitchFamily="34" charset="-122"/>
                  <a:ea typeface="微软雅黑" panose="020B0503020204020204" pitchFamily="34" charset="-122"/>
                </a:rPr>
                <a:t>cDNA</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8168728" y="4951916"/>
              <a:ext cx="1643456"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测序文库</a:t>
              </a:r>
            </a:p>
          </p:txBody>
        </p:sp>
        <p:sp>
          <p:nvSpPr>
            <p:cNvPr id="32" name="矩形 31"/>
            <p:cNvSpPr/>
            <p:nvPr/>
          </p:nvSpPr>
          <p:spPr>
            <a:xfrm>
              <a:off x="7130494" y="5028200"/>
              <a:ext cx="1038234"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测序</a:t>
              </a:r>
            </a:p>
          </p:txBody>
        </p:sp>
        <p:sp>
          <p:nvSpPr>
            <p:cNvPr id="33" name="矩形 32"/>
            <p:cNvSpPr/>
            <p:nvPr/>
          </p:nvSpPr>
          <p:spPr>
            <a:xfrm>
              <a:off x="5647621" y="5019056"/>
              <a:ext cx="1384402"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单细胞表达文件</a:t>
              </a:r>
            </a:p>
          </p:txBody>
        </p:sp>
        <p:sp>
          <p:nvSpPr>
            <p:cNvPr id="34" name="矩形 33"/>
            <p:cNvSpPr/>
            <p:nvPr/>
          </p:nvSpPr>
          <p:spPr>
            <a:xfrm>
              <a:off x="5636721" y="3424952"/>
              <a:ext cx="1160143"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细胞种类识别</a:t>
              </a:r>
            </a:p>
          </p:txBody>
        </p:sp>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3535582"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赛题背景和任务</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839470" y="1608455"/>
            <a:ext cx="3997960" cy="6623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赛题任务：自动化识别细胞在       </a:t>
            </a:r>
            <a:r>
              <a:rPr lang="zh-CN" altLang="en-US" sz="2000" b="1" dirty="0">
                <a:solidFill>
                  <a:schemeClr val="tx1"/>
                </a:solidFill>
                <a:latin typeface="微软雅黑" panose="020B0503020204020204" pitchFamily="34" charset="-122"/>
                <a:ea typeface="微软雅黑" panose="020B0503020204020204" pitchFamily="34" charset="-122"/>
              </a:rPr>
              <a:t>每一层次</a:t>
            </a:r>
            <a:r>
              <a:rPr lang="zh-CN" altLang="en-US" sz="2000" dirty="0">
                <a:solidFill>
                  <a:schemeClr val="tx1"/>
                </a:solidFill>
                <a:latin typeface="微软雅黑" panose="020B0503020204020204" pitchFamily="34" charset="-122"/>
                <a:ea typeface="微软雅黑" panose="020B0503020204020204" pitchFamily="34" charset="-122"/>
              </a:rPr>
              <a:t>中的类别</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39470" y="3863975"/>
            <a:ext cx="4262120" cy="70675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赛题采用</a:t>
            </a:r>
            <a:r>
              <a:rPr lang="en-US" altLang="zh-CN" sz="2000" dirty="0">
                <a:latin typeface="微软雅黑" panose="020B0503020204020204" pitchFamily="34" charset="-122"/>
                <a:ea typeface="微软雅黑" panose="020B0503020204020204" pitchFamily="34" charset="-122"/>
              </a:rPr>
              <a:t>F1</a:t>
            </a:r>
            <a:r>
              <a:rPr lang="zh-CN" altLang="en-US" sz="2000" dirty="0">
                <a:latin typeface="微软雅黑" panose="020B0503020204020204" pitchFamily="34" charset="-122"/>
                <a:ea typeface="微软雅黑" panose="020B0503020204020204" pitchFamily="34" charset="-122"/>
              </a:rPr>
              <a:t>值进行评价。</a:t>
            </a:r>
            <a:r>
              <a:rPr lang="en-US" altLang="zh-CN" sz="2000" dirty="0">
                <a:latin typeface="微软雅黑" panose="020B0503020204020204" pitchFamily="34" charset="-122"/>
                <a:ea typeface="微软雅黑" panose="020B0503020204020204" pitchFamily="34" charset="-122"/>
              </a:rPr>
              <a:t>F1</a:t>
            </a:r>
            <a:r>
              <a:rPr lang="zh-CN" altLang="en-US" sz="2000" dirty="0">
                <a:latin typeface="微软雅黑" panose="020B0503020204020204" pitchFamily="34" charset="-122"/>
                <a:ea typeface="微软雅黑" panose="020B0503020204020204" pitchFamily="34" charset="-122"/>
              </a:rPr>
              <a:t>值计算方法如下：</a:t>
            </a:r>
          </a:p>
        </p:txBody>
      </p:sp>
      <mc:AlternateContent xmlns:mc="http://schemas.openxmlformats.org/markup-compatibility/2006" xmlns:a14="http://schemas.microsoft.com/office/drawing/2010/main">
        <mc:Choice Requires="a14">
          <p:sp>
            <p:nvSpPr>
              <p:cNvPr id="7" name="文本框 6"/>
              <p:cNvSpPr txBox="1"/>
              <p:nvPr/>
            </p:nvSpPr>
            <p:spPr>
              <a:xfrm>
                <a:off x="46984" y="4648379"/>
                <a:ext cx="4790620" cy="636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ea typeface="微软雅黑" panose="020B0503020204020204" pitchFamily="34" charset="-122"/>
                        </a:rPr>
                        <m:t>𝐹</m:t>
                      </m:r>
                      <m:r>
                        <a:rPr lang="en-US" altLang="zh-CN" sz="2000">
                          <a:latin typeface="Cambria Math" panose="02040503050406030204" pitchFamily="18" charset="0"/>
                          <a:ea typeface="微软雅黑" panose="020B0503020204020204" pitchFamily="34" charset="-122"/>
                        </a:rPr>
                        <m:t>1= </m:t>
                      </m:r>
                      <m:f>
                        <m:fPr>
                          <m:ctrlPr>
                            <a:rPr lang="pt-BR" altLang="zh-CN" sz="2000" i="1">
                              <a:latin typeface="Cambria Math" panose="02040503050406030204" pitchFamily="18" charset="0"/>
                              <a:ea typeface="微软雅黑" panose="020B0503020204020204" pitchFamily="34" charset="-122"/>
                            </a:rPr>
                          </m:ctrlPr>
                        </m:fPr>
                        <m:num>
                          <m:r>
                            <a:rPr lang="en-US" altLang="zh-CN" sz="2000">
                              <a:latin typeface="Cambria Math" panose="02040503050406030204" pitchFamily="18" charset="0"/>
                              <a:ea typeface="微软雅黑" panose="020B0503020204020204" pitchFamily="34" charset="-122"/>
                            </a:rPr>
                            <m:t>2 ∗</m:t>
                          </m:r>
                          <m:r>
                            <a:rPr lang="en-US" altLang="zh-CN" sz="2000">
                              <a:latin typeface="Cambria Math" panose="02040503050406030204" pitchFamily="18" charset="0"/>
                              <a:ea typeface="微软雅黑" panose="020B0503020204020204" pitchFamily="34" charset="-122"/>
                            </a:rPr>
                            <m:t>𝑝𝑟𝑒𝑐𝑖𝑠𝑖𝑜𝑛</m:t>
                          </m:r>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𝑟𝑒𝑐𝑎𝑙𝑙</m:t>
                          </m:r>
                        </m:num>
                        <m:den>
                          <m:r>
                            <a:rPr lang="en-US" altLang="zh-CN" sz="2000">
                              <a:latin typeface="Cambria Math" panose="02040503050406030204" pitchFamily="18" charset="0"/>
                              <a:ea typeface="微软雅黑" panose="020B0503020204020204" pitchFamily="34" charset="-122"/>
                            </a:rPr>
                            <m:t>𝑝𝑟𝑒𝑐𝑖𝑠𝑖𝑜𝑛</m:t>
                          </m:r>
                          <m:r>
                            <a:rPr lang="en-US" altLang="zh-CN" sz="2000">
                              <a:latin typeface="Cambria Math" panose="02040503050406030204" pitchFamily="18" charset="0"/>
                              <a:ea typeface="微软雅黑" panose="020B0503020204020204" pitchFamily="34" charset="-122"/>
                            </a:rPr>
                            <m:t>+</m:t>
                          </m:r>
                          <m:r>
                            <a:rPr lang="en-US" altLang="zh-CN" sz="2000">
                              <a:latin typeface="Cambria Math" panose="02040503050406030204" pitchFamily="18" charset="0"/>
                              <a:ea typeface="微软雅黑" panose="020B0503020204020204" pitchFamily="34" charset="-122"/>
                            </a:rPr>
                            <m:t>𝑟𝑒𝑐𝑎𝑙𝑙</m:t>
                          </m:r>
                        </m:den>
                      </m:f>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984" y="4648379"/>
                <a:ext cx="4790620" cy="636200"/>
              </a:xfrm>
              <a:prstGeom prst="rect">
                <a:avLst/>
              </a:prstGeom>
              <a:blipFill>
                <a:blip r:embed="rId4"/>
                <a:stretch>
                  <a:fillRect/>
                </a:stretch>
              </a:blipFill>
            </p:spPr>
            <p:txBody>
              <a:bodyPr/>
              <a:lstStyle/>
              <a:p>
                <a:r>
                  <a:rPr lang="zh-CN" altLang="en-US">
                    <a:noFill/>
                  </a:rPr>
                  <a:t> </a:t>
                </a:r>
              </a:p>
            </p:txBody>
          </p:sp>
        </mc:Fallback>
      </mc:AlternateContent>
      <p:pic>
        <p:nvPicPr>
          <p:cNvPr id="8" name="图片 7" descr="图示&#10;&#10;描述已自动生成"/>
          <p:cNvPicPr>
            <a:picLocks noChangeAspect="1"/>
          </p:cNvPicPr>
          <p:nvPr/>
        </p:nvPicPr>
        <p:blipFill rotWithShape="1">
          <a:blip r:embed="rId5">
            <a:extLst>
              <a:ext uri="{28A0092B-C50C-407E-A947-70E740481C1C}">
                <a14:useLocalDpi xmlns:a14="http://schemas.microsoft.com/office/drawing/2010/main" val="0"/>
              </a:ext>
            </a:extLst>
          </a:blip>
          <a:srcRect l="3086" r="5451"/>
          <a:stretch>
            <a:fillRect/>
          </a:stretch>
        </p:blipFill>
        <p:spPr>
          <a:xfrm>
            <a:off x="4837431" y="1455420"/>
            <a:ext cx="6316980" cy="3950335"/>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544041" y="5345457"/>
                <a:ext cx="6094324" cy="757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a:latin typeface="Cambria Math" panose="02040503050406030204" pitchFamily="18" charset="0"/>
                          <a:ea typeface="微软雅黑" panose="020B0503020204020204" pitchFamily="34" charset="-122"/>
                        </a:rPr>
                        <m:t>=</m:t>
                      </m:r>
                      <m:f>
                        <m:fPr>
                          <m:ctrlPr>
                            <a:rPr lang="pt-BR" altLang="zh-CN" sz="2000" i="1">
                              <a:latin typeface="Cambria Math" panose="02040503050406030204" pitchFamily="18" charset="0"/>
                              <a:ea typeface="微软雅黑" panose="020B0503020204020204" pitchFamily="34" charset="-122"/>
                            </a:rPr>
                          </m:ctrlPr>
                        </m:fPr>
                        <m:num>
                          <m:r>
                            <a:rPr lang="en-US" altLang="zh-CN" sz="2000">
                              <a:latin typeface="Cambria Math" panose="02040503050406030204" pitchFamily="18" charset="0"/>
                              <a:ea typeface="微软雅黑" panose="020B0503020204020204" pitchFamily="34" charset="-122"/>
                            </a:rPr>
                            <m:t>2 ∗</m:t>
                          </m:r>
                          <m:r>
                            <a:rPr lang="zh-CN" altLang="en-US" sz="2000">
                              <a:latin typeface="Cambria Math" panose="02040503050406030204" pitchFamily="18" charset="0"/>
                              <a:ea typeface="微软雅黑" panose="020B0503020204020204" pitchFamily="34" charset="-122"/>
                            </a:rPr>
                            <m:t>准确率</m:t>
                          </m:r>
                          <m:r>
                            <a:rPr lang="en-US" altLang="zh-CN" sz="2000">
                              <a:latin typeface="Cambria Math" panose="02040503050406030204" pitchFamily="18" charset="0"/>
                              <a:ea typeface="微软雅黑" panose="020B0503020204020204" pitchFamily="34" charset="-122"/>
                            </a:rPr>
                            <m:t> ∗</m:t>
                          </m:r>
                          <m:r>
                            <a:rPr lang="zh-CN" altLang="en-US" sz="2000">
                              <a:latin typeface="Cambria Math" panose="02040503050406030204" pitchFamily="18" charset="0"/>
                              <a:ea typeface="微软雅黑" panose="020B0503020204020204" pitchFamily="34" charset="-122"/>
                            </a:rPr>
                            <m:t>召回率</m:t>
                          </m:r>
                        </m:num>
                        <m:den>
                          <m:r>
                            <a:rPr lang="zh-CN" altLang="en-US" sz="2000">
                              <a:latin typeface="Cambria Math" panose="02040503050406030204" pitchFamily="18" charset="0"/>
                              <a:ea typeface="微软雅黑" panose="020B0503020204020204" pitchFamily="34" charset="-122"/>
                            </a:rPr>
                            <m:t>准确率</m:t>
                          </m:r>
                          <m:r>
                            <a:rPr lang="en-US" altLang="zh-CN" sz="2000">
                              <a:latin typeface="Cambria Math" panose="02040503050406030204" pitchFamily="18" charset="0"/>
                              <a:ea typeface="微软雅黑" panose="020B0503020204020204" pitchFamily="34" charset="-122"/>
                            </a:rPr>
                            <m:t>+</m:t>
                          </m:r>
                          <m:r>
                            <a:rPr lang="zh-CN" altLang="en-US" sz="2000">
                              <a:latin typeface="Cambria Math" panose="02040503050406030204" pitchFamily="18" charset="0"/>
                              <a:ea typeface="微软雅黑" panose="020B0503020204020204" pitchFamily="34" charset="-122"/>
                            </a:rPr>
                            <m:t>召回率</m:t>
                          </m:r>
                        </m:den>
                      </m:f>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44041" y="5345457"/>
                <a:ext cx="6094324" cy="757515"/>
              </a:xfrm>
              <a:prstGeom prst="rect">
                <a:avLst/>
              </a:prstGeom>
              <a:blipFill>
                <a:blip r:embed="rId6"/>
                <a:stretch>
                  <a:fillRect/>
                </a:stretch>
              </a:blipFill>
            </p:spPr>
            <p:txBody>
              <a:bodyPr/>
              <a:lstStyle/>
              <a:p>
                <a:r>
                  <a:rPr lang="zh-CN" altLang="en-US">
                    <a:noFill/>
                  </a:rPr>
                  <a:t> </a:t>
                </a:r>
              </a:p>
            </p:txBody>
          </p:sp>
        </mc:Fallback>
      </mc:AlternateContent>
      <p:sp>
        <p:nvSpPr>
          <p:cNvPr id="16" name="文本框 15"/>
          <p:cNvSpPr txBox="1"/>
          <p:nvPr/>
        </p:nvSpPr>
        <p:spPr>
          <a:xfrm>
            <a:off x="11154690" y="2546270"/>
            <a:ext cx="103546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第一层</a:t>
            </a:r>
          </a:p>
        </p:txBody>
      </p:sp>
      <p:sp>
        <p:nvSpPr>
          <p:cNvPr id="17" name="文本框 16"/>
          <p:cNvSpPr txBox="1"/>
          <p:nvPr/>
        </p:nvSpPr>
        <p:spPr>
          <a:xfrm>
            <a:off x="11154690" y="3230547"/>
            <a:ext cx="103546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第二层</a:t>
            </a:r>
          </a:p>
        </p:txBody>
      </p:sp>
      <p:sp>
        <p:nvSpPr>
          <p:cNvPr id="18" name="文本框 17"/>
          <p:cNvSpPr txBox="1"/>
          <p:nvPr/>
        </p:nvSpPr>
        <p:spPr>
          <a:xfrm>
            <a:off x="11154690" y="3929955"/>
            <a:ext cx="103546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第三层</a:t>
            </a:r>
          </a:p>
        </p:txBody>
      </p:sp>
      <p:sp>
        <p:nvSpPr>
          <p:cNvPr id="19" name="文本框 18"/>
          <p:cNvSpPr txBox="1"/>
          <p:nvPr/>
        </p:nvSpPr>
        <p:spPr>
          <a:xfrm>
            <a:off x="11134763" y="4602694"/>
            <a:ext cx="103546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第四层</a:t>
            </a:r>
          </a:p>
        </p:txBody>
      </p:sp>
      <p:sp>
        <p:nvSpPr>
          <p:cNvPr id="21" name="矩形: 圆角 20"/>
          <p:cNvSpPr/>
          <p:nvPr/>
        </p:nvSpPr>
        <p:spPr>
          <a:xfrm>
            <a:off x="839470" y="2931795"/>
            <a:ext cx="3997960" cy="6623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转化任务：自动化识别细胞在        </a:t>
            </a:r>
            <a:r>
              <a:rPr lang="zh-CN" altLang="en-US" sz="2000" b="1" dirty="0">
                <a:solidFill>
                  <a:schemeClr val="tx1"/>
                </a:solidFill>
                <a:latin typeface="微软雅黑" panose="020B0503020204020204" pitchFamily="34" charset="-122"/>
                <a:ea typeface="微软雅黑" panose="020B0503020204020204" pitchFamily="34" charset="-122"/>
              </a:rPr>
              <a:t>第四层次</a:t>
            </a:r>
            <a:r>
              <a:rPr lang="zh-CN" altLang="en-US" sz="2000" dirty="0">
                <a:solidFill>
                  <a:schemeClr val="tx1"/>
                </a:solidFill>
                <a:latin typeface="微软雅黑" panose="020B0503020204020204" pitchFamily="34" charset="-122"/>
                <a:ea typeface="微软雅黑" panose="020B0503020204020204" pitchFamily="34" charset="-122"/>
              </a:rPr>
              <a:t>中的类别</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 name="箭头: 下 5"/>
          <p:cNvSpPr/>
          <p:nvPr/>
        </p:nvSpPr>
        <p:spPr>
          <a:xfrm>
            <a:off x="1155065" y="2296915"/>
            <a:ext cx="242846" cy="622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675916" y="2397261"/>
            <a:ext cx="4369159" cy="337185"/>
          </a:xfrm>
          <a:prstGeom prst="rect">
            <a:avLst/>
          </a:prstGeom>
          <a:noFill/>
        </p:spPr>
        <p:txBody>
          <a:bodyPr wrap="square" rtlCol="0">
            <a:spAutoFit/>
          </a:bodyPr>
          <a:lstStyle/>
          <a:p>
            <a:r>
              <a:rPr lang="zh-CN" altLang="en-US" sz="1600" b="1" dirty="0">
                <a:solidFill>
                  <a:srgbClr val="FF0000"/>
                </a:solidFill>
              </a:rPr>
              <a:t>第一二三层的细胞可以由第四层反推</a:t>
            </a:r>
          </a:p>
        </p:txBody>
      </p:sp>
      <p:sp>
        <p:nvSpPr>
          <p:cNvPr id="23" name="矩形: 圆角 22">
            <a:extLst>
              <a:ext uri="{FF2B5EF4-FFF2-40B4-BE49-F238E27FC236}">
                <a16:creationId xmlns:a16="http://schemas.microsoft.com/office/drawing/2014/main" id="{5055E228-546D-723A-BE51-3C920204329B}"/>
              </a:ext>
            </a:extLst>
          </p:cNvPr>
          <p:cNvSpPr/>
          <p:nvPr/>
        </p:nvSpPr>
        <p:spPr>
          <a:xfrm>
            <a:off x="10098593" y="3863975"/>
            <a:ext cx="1145512" cy="466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3535582"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赛题数据分析</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aphicFrame>
        <p:nvGraphicFramePr>
          <p:cNvPr id="14" name="图表 13"/>
          <p:cNvGraphicFramePr/>
          <p:nvPr>
            <p:extLst>
              <p:ext uri="{D42A27DB-BD31-4B8C-83A1-F6EECF244321}">
                <p14:modId xmlns:p14="http://schemas.microsoft.com/office/powerpoint/2010/main" val="2400928307"/>
              </p:ext>
            </p:extLst>
          </p:nvPr>
        </p:nvGraphicFramePr>
        <p:xfrm>
          <a:off x="6764694" y="1316644"/>
          <a:ext cx="5122506" cy="3928596"/>
        </p:xfrm>
        <a:graphic>
          <a:graphicData uri="http://schemas.openxmlformats.org/drawingml/2006/chart">
            <c:chart xmlns:c="http://schemas.openxmlformats.org/drawingml/2006/chart" xmlns:r="http://schemas.openxmlformats.org/officeDocument/2006/relationships" r:id="rId5"/>
          </a:graphicData>
        </a:graphic>
      </p:graphicFrame>
      <p:sp>
        <p:nvSpPr>
          <p:cNvPr id="17" name="文本框 16"/>
          <p:cNvSpPr txBox="1"/>
          <p:nvPr/>
        </p:nvSpPr>
        <p:spPr>
          <a:xfrm>
            <a:off x="735330" y="4203718"/>
            <a:ext cx="7667958" cy="1753235"/>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1800" dirty="0">
                <a:solidFill>
                  <a:schemeClr val="tx1"/>
                </a:solidFill>
                <a:latin typeface="微软雅黑" panose="020B0503020204020204" pitchFamily="34" charset="-122"/>
                <a:ea typeface="微软雅黑" panose="020B0503020204020204" pitchFamily="34" charset="-122"/>
              </a:rPr>
              <a:t>训练集一次放进内存需要</a:t>
            </a:r>
            <a:r>
              <a:rPr lang="en-US" altLang="zh-CN" dirty="0">
                <a:latin typeface="微软雅黑" panose="020B0503020204020204" pitchFamily="34" charset="-122"/>
                <a:ea typeface="微软雅黑" panose="020B0503020204020204" pitchFamily="34" charset="-122"/>
              </a:rPr>
              <a:t>2</a:t>
            </a:r>
            <a:r>
              <a:rPr lang="en-US" altLang="zh-CN" sz="1800" dirty="0">
                <a:solidFill>
                  <a:schemeClr val="tx1"/>
                </a:solidFill>
                <a:latin typeface="微软雅黑" panose="020B0503020204020204" pitchFamily="34" charset="-122"/>
                <a:ea typeface="微软雅黑" panose="020B0503020204020204" pitchFamily="34" charset="-122"/>
              </a:rPr>
              <a:t>00G</a:t>
            </a:r>
            <a:r>
              <a:rPr lang="zh-CN" altLang="en-US" sz="1800" dirty="0">
                <a:solidFill>
                  <a:schemeClr val="tx1"/>
                </a:solidFill>
                <a:latin typeface="微软雅黑" panose="020B0503020204020204" pitchFamily="34" charset="-122"/>
                <a:ea typeface="微软雅黑" panose="020B0503020204020204" pitchFamily="34" charset="-122"/>
              </a:rPr>
              <a:t>以上，</a:t>
            </a:r>
            <a:r>
              <a:rPr lang="zh-CN" altLang="en-US" dirty="0">
                <a:latin typeface="微软雅黑" panose="020B0503020204020204" pitchFamily="34" charset="-122"/>
                <a:ea typeface="微软雅黑" panose="020B0503020204020204" pitchFamily="34" charset="-122"/>
              </a:rPr>
              <a:t>数据量</a:t>
            </a:r>
            <a:r>
              <a:rPr lang="zh-CN" altLang="en-US" b="1" dirty="0">
                <a:solidFill>
                  <a:srgbClr val="FF0000"/>
                </a:solidFill>
                <a:latin typeface="微软雅黑" panose="020B0503020204020204" pitchFamily="34" charset="-122"/>
                <a:ea typeface="微软雅黑" panose="020B0503020204020204" pitchFamily="34" charset="-122"/>
              </a:rPr>
              <a:t>巨大</a:t>
            </a:r>
            <a:r>
              <a:rPr lang="zh-CN" altLang="en-US" sz="1800" dirty="0">
                <a:solidFill>
                  <a:schemeClr val="tx1"/>
                </a:solidFill>
                <a:latin typeface="微软雅黑" panose="020B0503020204020204" pitchFamily="34" charset="-122"/>
                <a:ea typeface="微软雅黑" panose="020B0503020204020204" pitchFamily="34" charset="-122"/>
              </a:rPr>
              <a:t>；</a:t>
            </a:r>
            <a:endParaRPr lang="en-US" altLang="zh-CN" sz="18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数据分布</a:t>
            </a:r>
            <a:r>
              <a:rPr lang="zh-CN" altLang="en-US" b="1" dirty="0">
                <a:solidFill>
                  <a:srgbClr val="FF0000"/>
                </a:solidFill>
                <a:latin typeface="微软雅黑" panose="020B0503020204020204" pitchFamily="34" charset="-122"/>
                <a:ea typeface="微软雅黑" panose="020B0503020204020204" pitchFamily="34" charset="-122"/>
              </a:rPr>
              <a:t>稀疏</a:t>
            </a:r>
            <a:r>
              <a:rPr lang="zh-CN" altLang="en-US" sz="1800"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影响模型性能</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sz="1800">
                <a:solidFill>
                  <a:schemeClr val="tx1"/>
                </a:solidFill>
                <a:latin typeface="微软雅黑" panose="020B0503020204020204" pitchFamily="34" charset="-122"/>
                <a:ea typeface="微软雅黑" panose="020B0503020204020204" pitchFamily="34" charset="-122"/>
              </a:rPr>
              <a:t>数据</a:t>
            </a:r>
            <a:r>
              <a:rPr lang="zh-CN" altLang="en-US" b="1">
                <a:solidFill>
                  <a:srgbClr val="FF0000"/>
                </a:solidFill>
                <a:latin typeface="微软雅黑" panose="020B0503020204020204" pitchFamily="34" charset="-122"/>
                <a:ea typeface="微软雅黑" panose="020B0503020204020204" pitchFamily="34" charset="-122"/>
              </a:rPr>
              <a:t>分布不均，</a:t>
            </a:r>
            <a:r>
              <a:rPr lang="zh-CN" altLang="en-US" sz="1800" dirty="0">
                <a:solidFill>
                  <a:schemeClr val="tx1"/>
                </a:solidFill>
                <a:latin typeface="微软雅黑" panose="020B0503020204020204" pitchFamily="34" charset="-122"/>
                <a:ea typeface="微软雅黑" panose="020B0503020204020204" pitchFamily="34" charset="-122"/>
              </a:rPr>
              <a:t>测试集有新</a:t>
            </a:r>
            <a:r>
              <a:rPr lang="zh-CN" altLang="en-US" dirty="0">
                <a:latin typeface="微软雅黑" panose="020B0503020204020204" pitchFamily="34" charset="-122"/>
                <a:ea typeface="微软雅黑" panose="020B0503020204020204" pitchFamily="34" charset="-122"/>
              </a:rPr>
              <a:t>的</a:t>
            </a:r>
            <a:r>
              <a:rPr lang="zh-CN" altLang="en-US" b="1" dirty="0">
                <a:solidFill>
                  <a:srgbClr val="FF0000"/>
                </a:solidFill>
                <a:latin typeface="微软雅黑" panose="020B0503020204020204" pitchFamily="34" charset="-122"/>
                <a:ea typeface="微软雅黑" panose="020B0503020204020204" pitchFamily="34" charset="-122"/>
              </a:rPr>
              <a:t>测序方法</a:t>
            </a:r>
            <a:r>
              <a:rPr lang="zh-CN" altLang="en-US" dirty="0">
                <a:latin typeface="微软雅黑" panose="020B0503020204020204" pitchFamily="34" charset="-122"/>
                <a:ea typeface="微软雅黑" panose="020B0503020204020204" pitchFamily="34" charset="-122"/>
              </a:rPr>
              <a:t>，会影响</a:t>
            </a:r>
            <a:r>
              <a:rPr lang="zh-CN" altLang="en-US" b="1" dirty="0">
                <a:solidFill>
                  <a:srgbClr val="FF0000"/>
                </a:solidFill>
                <a:latin typeface="微软雅黑" panose="020B0503020204020204" pitchFamily="34" charset="-122"/>
                <a:ea typeface="微软雅黑" panose="020B0503020204020204" pitchFamily="34" charset="-122"/>
              </a:rPr>
              <a:t>模型泛化性能</a:t>
            </a:r>
            <a:r>
              <a:rPr lang="zh-CN" altLang="en-US" sz="1800" b="1" dirty="0">
                <a:solidFill>
                  <a:srgbClr val="FF0000"/>
                </a:solidFill>
                <a:latin typeface="微软雅黑" panose="020B0503020204020204" pitchFamily="34" charset="-122"/>
                <a:ea typeface="微软雅黑" panose="020B0503020204020204" pitchFamily="34" charset="-122"/>
              </a:rPr>
              <a:t>；</a:t>
            </a:r>
            <a:endParaRPr lang="en-US" altLang="zh-CN" sz="1800" b="1"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测试集有</a:t>
            </a:r>
            <a:r>
              <a:rPr lang="zh-CN" altLang="en-US" b="1" dirty="0">
                <a:solidFill>
                  <a:srgbClr val="FF0000"/>
                </a:solidFill>
                <a:latin typeface="微软雅黑" panose="020B0503020204020204" pitchFamily="34" charset="-122"/>
                <a:ea typeface="微软雅黑" panose="020B0503020204020204" pitchFamily="34" charset="-122"/>
              </a:rPr>
              <a:t>新的的类别</a:t>
            </a:r>
            <a:r>
              <a:rPr lang="zh-CN" altLang="en-US" dirty="0">
                <a:latin typeface="微软雅黑" panose="020B0503020204020204" pitchFamily="34" charset="-122"/>
                <a:ea typeface="微软雅黑" panose="020B0503020204020204" pitchFamily="34" charset="-122"/>
              </a:rPr>
              <a:t>，不包含在训练集内。</a:t>
            </a:r>
          </a:p>
        </p:txBody>
      </p:sp>
      <p:graphicFrame>
        <p:nvGraphicFramePr>
          <p:cNvPr id="9" name="表格 8"/>
          <p:cNvGraphicFramePr>
            <a:graphicFrameLocks noGrp="1"/>
          </p:cNvGraphicFramePr>
          <p:nvPr>
            <p:custDataLst>
              <p:tags r:id="rId2"/>
            </p:custDataLst>
            <p:extLst>
              <p:ext uri="{D42A27DB-BD31-4B8C-83A1-F6EECF244321}">
                <p14:modId xmlns:p14="http://schemas.microsoft.com/office/powerpoint/2010/main" val="3193828116"/>
              </p:ext>
            </p:extLst>
          </p:nvPr>
        </p:nvGraphicFramePr>
        <p:xfrm>
          <a:off x="760093" y="1608466"/>
          <a:ext cx="5700996" cy="2106301"/>
        </p:xfrm>
        <a:graphic>
          <a:graphicData uri="http://schemas.openxmlformats.org/drawingml/2006/table">
            <a:tbl>
              <a:tblPr>
                <a:tableStyleId>{5C22544A-7EE6-4342-B048-85BDC9FD1C3A}</a:tableStyleId>
              </a:tblPr>
              <a:tblGrid>
                <a:gridCol w="1699676">
                  <a:extLst>
                    <a:ext uri="{9D8B030D-6E8A-4147-A177-3AD203B41FA5}">
                      <a16:colId xmlns:a16="http://schemas.microsoft.com/office/drawing/2014/main" val="20000"/>
                    </a:ext>
                  </a:extLst>
                </a:gridCol>
                <a:gridCol w="960002">
                  <a:extLst>
                    <a:ext uri="{9D8B030D-6E8A-4147-A177-3AD203B41FA5}">
                      <a16:colId xmlns:a16="http://schemas.microsoft.com/office/drawing/2014/main" val="20001"/>
                    </a:ext>
                  </a:extLst>
                </a:gridCol>
                <a:gridCol w="849838">
                  <a:extLst>
                    <a:ext uri="{9D8B030D-6E8A-4147-A177-3AD203B41FA5}">
                      <a16:colId xmlns:a16="http://schemas.microsoft.com/office/drawing/2014/main" val="20002"/>
                    </a:ext>
                  </a:extLst>
                </a:gridCol>
                <a:gridCol w="1022953">
                  <a:extLst>
                    <a:ext uri="{9D8B030D-6E8A-4147-A177-3AD203B41FA5}">
                      <a16:colId xmlns:a16="http://schemas.microsoft.com/office/drawing/2014/main" val="20003"/>
                    </a:ext>
                  </a:extLst>
                </a:gridCol>
                <a:gridCol w="1168527">
                  <a:extLst>
                    <a:ext uri="{9D8B030D-6E8A-4147-A177-3AD203B41FA5}">
                      <a16:colId xmlns:a16="http://schemas.microsoft.com/office/drawing/2014/main" val="20004"/>
                    </a:ext>
                  </a:extLst>
                </a:gridCol>
              </a:tblGrid>
              <a:tr h="264084">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1" u="none" strike="noStrike" dirty="0">
                          <a:effectLst/>
                        </a:rPr>
                        <a:t>训练集</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1" u="none" strike="noStrike">
                          <a:effectLst/>
                        </a:rPr>
                        <a:t>测试集</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0"/>
                  </a:ext>
                </a:extLst>
              </a:tr>
              <a:tr h="264084">
                <a:tc>
                  <a:txBody>
                    <a:bodyPr/>
                    <a:lstStyle/>
                    <a:p>
                      <a:pPr algn="ctr" fontAlgn="ctr"/>
                      <a:r>
                        <a:rPr lang="zh-CN" altLang="en-US" sz="1600" b="1" u="none" strike="noStrike">
                          <a:effectLst/>
                        </a:rPr>
                        <a:t>细胞数量</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kern="1200" dirty="0">
                          <a:solidFill>
                            <a:srgbClr val="FF0000"/>
                          </a:solidFill>
                          <a:effectLst/>
                          <a:latin typeface="+mn-lt"/>
                          <a:ea typeface="+mn-ea"/>
                          <a:cs typeface="+mn-cs"/>
                        </a:rPr>
                        <a:t>709528</a:t>
                      </a: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dirty="0">
                          <a:effectLst/>
                        </a:rPr>
                        <a:t>62199</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1"/>
                  </a:ext>
                </a:extLst>
              </a:tr>
              <a:tr h="264084">
                <a:tc>
                  <a:txBody>
                    <a:bodyPr/>
                    <a:lstStyle/>
                    <a:p>
                      <a:pPr algn="ctr" fontAlgn="ctr"/>
                      <a:r>
                        <a:rPr lang="zh-CN" altLang="en-US" sz="1600" b="1" u="none" strike="noStrike">
                          <a:effectLst/>
                        </a:rPr>
                        <a:t>捐赠者数量</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a:effectLst/>
                        </a:rPr>
                        <a:t>14</a:t>
                      </a:r>
                      <a:endParaRPr lang="en-US" altLang="zh-CN"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a:effectLst/>
                        </a:rPr>
                        <a:t>14</a:t>
                      </a:r>
                      <a:endParaRPr lang="en-US" altLang="zh-CN"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2"/>
                  </a:ext>
                </a:extLst>
              </a:tr>
              <a:tr h="264084">
                <a:tc>
                  <a:txBody>
                    <a:bodyPr/>
                    <a:lstStyle/>
                    <a:p>
                      <a:pPr algn="ctr" fontAlgn="ctr"/>
                      <a:r>
                        <a:rPr lang="zh-CN" altLang="en-US" sz="1600" b="1" u="none" strike="noStrike">
                          <a:effectLst/>
                        </a:rPr>
                        <a:t>捐赠者年龄</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600" b="1" u="none" strike="noStrike">
                          <a:effectLst/>
                        </a:rPr>
                        <a:t>21-52 Year</a:t>
                      </a:r>
                      <a:endParaRPr 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600" b="1" u="none" strike="noStrike">
                          <a:effectLst/>
                        </a:rPr>
                        <a:t>39-75 Year</a:t>
                      </a:r>
                      <a:endParaRPr 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3"/>
                  </a:ext>
                </a:extLst>
              </a:tr>
              <a:tr h="521797">
                <a:tc>
                  <a:txBody>
                    <a:bodyPr/>
                    <a:lstStyle/>
                    <a:p>
                      <a:pPr algn="ctr" fontAlgn="ctr"/>
                      <a:r>
                        <a:rPr lang="zh-CN" altLang="en-US" sz="1600" b="1" u="none" strike="noStrike">
                          <a:effectLst/>
                        </a:rPr>
                        <a:t>单个细胞基因数量</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dirty="0">
                          <a:solidFill>
                            <a:srgbClr val="FF0000"/>
                          </a:solidFill>
                          <a:effectLst/>
                        </a:rPr>
                        <a:t>43878</a:t>
                      </a:r>
                      <a:endParaRPr lang="en-US" altLang="zh-CN" sz="16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dirty="0">
                          <a:solidFill>
                            <a:srgbClr val="FF0000"/>
                          </a:solidFill>
                          <a:effectLst/>
                        </a:rPr>
                        <a:t>43878</a:t>
                      </a:r>
                      <a:endParaRPr lang="en-US" altLang="zh-CN" sz="16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4"/>
                  </a:ext>
                </a:extLst>
              </a:tr>
              <a:tr h="264084">
                <a:tc>
                  <a:txBody>
                    <a:bodyPr/>
                    <a:lstStyle/>
                    <a:p>
                      <a:pPr algn="ctr" fontAlgn="ctr"/>
                      <a:r>
                        <a:rPr lang="zh-CN" altLang="en-US" sz="1600" b="1" u="none" strike="noStrike">
                          <a:effectLst/>
                        </a:rPr>
                        <a:t>测序方法</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600" b="1" u="none" strike="noStrike">
                          <a:effectLst/>
                        </a:rPr>
                        <a:t>"10X"</a:t>
                      </a:r>
                      <a:endParaRPr 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600" b="1" u="none" strike="noStrike">
                          <a:effectLst/>
                        </a:rPr>
                        <a:t>"10X"</a:t>
                      </a:r>
                      <a:endParaRPr 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sz="1600" b="1" u="none" strike="noStrike" dirty="0">
                          <a:effectLst/>
                        </a:rPr>
                        <a:t>"SMART-seq"</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5"/>
                  </a:ext>
                </a:extLst>
              </a:tr>
              <a:tr h="264084">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a:effectLst/>
                        </a:rPr>
                        <a:t>709528</a:t>
                      </a:r>
                      <a:endParaRPr lang="en-US" altLang="zh-CN"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a:effectLst/>
                        </a:rPr>
                        <a:t>54968</a:t>
                      </a:r>
                      <a:endParaRPr lang="en-US" altLang="zh-CN"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en-US" altLang="zh-CN" sz="1600" b="1" u="none" strike="noStrike" dirty="0">
                          <a:effectLst/>
                        </a:rPr>
                        <a:t>7231</a:t>
                      </a:r>
                      <a:endParaRPr lang="en-US" altLang="zh-CN"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06"/>
                  </a:ext>
                </a:extLst>
              </a:tr>
            </a:tbl>
          </a:graphicData>
        </a:graphic>
      </p:graphicFrame>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0095" y="6312671"/>
            <a:ext cx="8155305" cy="373668"/>
            <a:chOff x="760095" y="6244064"/>
            <a:chExt cx="8155305" cy="373668"/>
          </a:xfrm>
        </p:grpSpPr>
        <p:sp>
          <p:nvSpPr>
            <p:cNvPr id="3" name="文本框 2"/>
            <p:cNvSpPr txBox="1"/>
            <p:nvPr/>
          </p:nvSpPr>
          <p:spPr>
            <a:xfrm>
              <a:off x="4191000" y="6244064"/>
              <a:ext cx="14478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赛题解析</a:t>
              </a:r>
            </a:p>
          </p:txBody>
        </p:sp>
        <p:sp>
          <p:nvSpPr>
            <p:cNvPr id="4" name="文本框 3"/>
            <p:cNvSpPr txBox="1"/>
            <p:nvPr/>
          </p:nvSpPr>
          <p:spPr>
            <a:xfrm>
              <a:off x="760095" y="6248400"/>
              <a:ext cx="1447800" cy="369332"/>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团队成员</a:t>
              </a:r>
            </a:p>
          </p:txBody>
        </p:sp>
        <p:sp>
          <p:nvSpPr>
            <p:cNvPr id="5" name="文本框 4"/>
            <p:cNvSpPr txBox="1"/>
            <p:nvPr/>
          </p:nvSpPr>
          <p:spPr>
            <a:xfrm>
              <a:off x="7467600" y="6244064"/>
              <a:ext cx="1447800" cy="312393"/>
            </a:xfrm>
            <a:prstGeom prst="rect">
              <a:avLst/>
            </a:prstGeom>
            <a:noFill/>
          </p:spPr>
          <p:txBody>
            <a:bodyPr wrap="square" rtlCol="0">
              <a:spAutoFit/>
            </a:bodyPr>
            <a:lstStyle/>
            <a:p>
              <a:r>
                <a:rPr lang="zh-CN" altLang="en-US" dirty="0">
                  <a:solidFill>
                    <a:schemeClr val="bg1">
                      <a:lumMod val="65000"/>
                    </a:schemeClr>
                  </a:solidFill>
                  <a:latin typeface="微软雅黑" panose="020B0503020204020204" pitchFamily="34" charset="-122"/>
                  <a:ea typeface="微软雅黑" panose="020B0503020204020204" pitchFamily="34" charset="-122"/>
                </a:rPr>
                <a:t>方案介绍</a:t>
              </a:r>
            </a:p>
          </p:txBody>
        </p:sp>
      </p:grpSp>
      <p:sp>
        <p:nvSpPr>
          <p:cNvPr id="10" name="标题 6"/>
          <p:cNvSpPr>
            <a:spLocks noGrp="1"/>
          </p:cNvSpPr>
          <p:nvPr/>
        </p:nvSpPr>
        <p:spPr>
          <a:xfrm>
            <a:off x="735330" y="755028"/>
            <a:ext cx="4228556" cy="853440"/>
          </a:xfrm>
          <a:prstGeom prst="rect">
            <a:avLst/>
          </a:prstGeom>
          <a:noFill/>
        </p:spPr>
        <p:txBody>
          <a:bodyPr vert="horz" lIns="243840" tIns="121920" rIns="243840" bIns="121920" rtlCol="0" anchor="ctr">
            <a:noAutofit/>
          </a:bodyPr>
          <a:lstStyle>
            <a:lvl1pPr algn="l" defTabSz="685800" rtl="0" eaLnBrk="1" latinLnBrk="0" hangingPunct="1">
              <a:lnSpc>
                <a:spcPct val="90000"/>
              </a:lnSpc>
              <a:spcBef>
                <a:spcPct val="0"/>
              </a:spcBef>
              <a:buNone/>
              <a:defRPr sz="2100" b="0" kern="1200">
                <a:gradFill>
                  <a:gsLst>
                    <a:gs pos="0">
                      <a:srgbClr val="1E5B93"/>
                    </a:gs>
                    <a:gs pos="100000">
                      <a:srgbClr val="3E1840"/>
                    </a:gs>
                  </a:gsLst>
                  <a:lin ang="0" scaled="1"/>
                </a:gradFill>
                <a:latin typeface="时尚中黑简体" panose="01010104010101010101" pitchFamily="2" charset="-122"/>
                <a:ea typeface="时尚中黑简体" panose="01010104010101010101" pitchFamily="2" charset="-122"/>
                <a:cs typeface="+mj-cs"/>
              </a:defRPr>
            </a:lvl1pPr>
          </a:lstStyle>
          <a:p>
            <a:pPr defTabSz="1828800"/>
            <a:r>
              <a:rPr lang="zh-CN" altLang="en-US" sz="3200" b="1" dirty="0">
                <a:solidFill>
                  <a:srgbClr val="00479D"/>
                </a:solidFill>
                <a:latin typeface="微软雅黑" panose="020B0503020204020204" pitchFamily="34" charset="-122"/>
                <a:ea typeface="微软雅黑" panose="020B0503020204020204" pitchFamily="34" charset="-122"/>
                <a:cs typeface="+mn-ea"/>
                <a:sym typeface="+mn-lt"/>
              </a:rPr>
              <a:t>难点分析</a:t>
            </a:r>
          </a:p>
        </p:txBody>
      </p:sp>
      <p:cxnSp>
        <p:nvCxnSpPr>
          <p:cNvPr id="11" name="直接连接符 10"/>
          <p:cNvCxnSpPr/>
          <p:nvPr/>
        </p:nvCxnSpPr>
        <p:spPr>
          <a:xfrm>
            <a:off x="735330" y="826466"/>
            <a:ext cx="0" cy="710565"/>
          </a:xfrm>
          <a:prstGeom prst="line">
            <a:avLst/>
          </a:prstGeom>
          <a:ln w="76200">
            <a:solidFill>
              <a:srgbClr val="00479D"/>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4CD5CE0B-54A4-272E-73B8-DF78124A5294}"/>
              </a:ext>
            </a:extLst>
          </p:cNvPr>
          <p:cNvGrpSpPr/>
          <p:nvPr/>
        </p:nvGrpSpPr>
        <p:grpSpPr>
          <a:xfrm>
            <a:off x="2045267" y="1393521"/>
            <a:ext cx="7132648" cy="4668776"/>
            <a:chOff x="2045267" y="1393521"/>
            <a:chExt cx="7132648" cy="4668776"/>
          </a:xfrm>
        </p:grpSpPr>
        <p:grpSp>
          <p:nvGrpSpPr>
            <p:cNvPr id="22" name="组合 21">
              <a:extLst>
                <a:ext uri="{FF2B5EF4-FFF2-40B4-BE49-F238E27FC236}">
                  <a16:creationId xmlns:a16="http://schemas.microsoft.com/office/drawing/2014/main" id="{303B9818-068E-977B-1EC2-C2AD47E44D2D}"/>
                </a:ext>
              </a:extLst>
            </p:cNvPr>
            <p:cNvGrpSpPr/>
            <p:nvPr/>
          </p:nvGrpSpPr>
          <p:grpSpPr>
            <a:xfrm>
              <a:off x="3803383" y="1393521"/>
              <a:ext cx="5374532" cy="383597"/>
              <a:chOff x="2933241" y="1480930"/>
              <a:chExt cx="5374532" cy="383597"/>
            </a:xfrm>
          </p:grpSpPr>
          <p:sp>
            <p:nvSpPr>
              <p:cNvPr id="31" name="文本框 30">
                <a:extLst>
                  <a:ext uri="{FF2B5EF4-FFF2-40B4-BE49-F238E27FC236}">
                    <a16:creationId xmlns:a16="http://schemas.microsoft.com/office/drawing/2014/main" id="{6DA291DE-6255-B72E-787C-ADF6A8C32092}"/>
                  </a:ext>
                </a:extLst>
              </p:cNvPr>
              <p:cNvSpPr txBox="1"/>
              <p:nvPr/>
            </p:nvSpPr>
            <p:spPr>
              <a:xfrm>
                <a:off x="2933241" y="1495195"/>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存在问题</a:t>
                </a:r>
              </a:p>
            </p:txBody>
          </p:sp>
          <p:sp>
            <p:nvSpPr>
              <p:cNvPr id="32" name="文本框 31">
                <a:extLst>
                  <a:ext uri="{FF2B5EF4-FFF2-40B4-BE49-F238E27FC236}">
                    <a16:creationId xmlns:a16="http://schemas.microsoft.com/office/drawing/2014/main" id="{57509A89-B936-4C52-7DAA-9FFC9B31DBF5}"/>
                  </a:ext>
                </a:extLst>
              </p:cNvPr>
              <p:cNvSpPr txBox="1"/>
              <p:nvPr/>
            </p:nvSpPr>
            <p:spPr>
              <a:xfrm>
                <a:off x="4888637" y="1483510"/>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难点分析</a:t>
                </a:r>
              </a:p>
            </p:txBody>
          </p:sp>
          <p:sp>
            <p:nvSpPr>
              <p:cNvPr id="33" name="文本框 32">
                <a:extLst>
                  <a:ext uri="{FF2B5EF4-FFF2-40B4-BE49-F238E27FC236}">
                    <a16:creationId xmlns:a16="http://schemas.microsoft.com/office/drawing/2014/main" id="{C9FBF08B-F3A3-8182-8B37-A5B54588AA9E}"/>
                  </a:ext>
                </a:extLst>
              </p:cNvPr>
              <p:cNvSpPr txBox="1"/>
              <p:nvPr/>
            </p:nvSpPr>
            <p:spPr>
              <a:xfrm>
                <a:off x="7100410" y="1480930"/>
                <a:ext cx="120736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cs typeface="+mn-ea"/>
                  </a:rPr>
                  <a:t>解决方案</a:t>
                </a:r>
              </a:p>
            </p:txBody>
          </p:sp>
        </p:grpSp>
        <p:sp>
          <p:nvSpPr>
            <p:cNvPr id="28" name="文本框 27">
              <a:extLst>
                <a:ext uri="{FF2B5EF4-FFF2-40B4-BE49-F238E27FC236}">
                  <a16:creationId xmlns:a16="http://schemas.microsoft.com/office/drawing/2014/main" id="{6DC25D52-5B15-E7C0-DA75-CF1AC8E1052E}"/>
                </a:ext>
              </a:extLst>
            </p:cNvPr>
            <p:cNvSpPr txBox="1"/>
            <p:nvPr/>
          </p:nvSpPr>
          <p:spPr>
            <a:xfrm>
              <a:off x="2049896" y="3895830"/>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有监督   神经网络</a:t>
              </a:r>
            </a:p>
          </p:txBody>
        </p:sp>
        <p:sp>
          <p:nvSpPr>
            <p:cNvPr id="29" name="文本框 28">
              <a:extLst>
                <a:ext uri="{FF2B5EF4-FFF2-40B4-BE49-F238E27FC236}">
                  <a16:creationId xmlns:a16="http://schemas.microsoft.com/office/drawing/2014/main" id="{8B366494-E520-B25F-B3BD-CAD52A01B5D1}"/>
                </a:ext>
              </a:extLst>
            </p:cNvPr>
            <p:cNvSpPr txBox="1"/>
            <p:nvPr/>
          </p:nvSpPr>
          <p:spPr>
            <a:xfrm>
              <a:off x="2049896" y="2104800"/>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数据前处理</a:t>
              </a:r>
            </a:p>
          </p:txBody>
        </p:sp>
        <p:sp>
          <p:nvSpPr>
            <p:cNvPr id="30" name="文本框 29">
              <a:extLst>
                <a:ext uri="{FF2B5EF4-FFF2-40B4-BE49-F238E27FC236}">
                  <a16:creationId xmlns:a16="http://schemas.microsoft.com/office/drawing/2014/main" id="{36319BE9-EDF4-F846-89B4-BA3FAEAC4018}"/>
                </a:ext>
              </a:extLst>
            </p:cNvPr>
            <p:cNvSpPr txBox="1"/>
            <p:nvPr/>
          </p:nvSpPr>
          <p:spPr>
            <a:xfrm>
              <a:off x="2045267" y="5354411"/>
              <a:ext cx="1362478" cy="707886"/>
            </a:xfrm>
            <a:prstGeom prst="rect">
              <a:avLst/>
            </a:prstGeom>
            <a:noFill/>
            <a:ln>
              <a:solidFill>
                <a:srgbClr val="C00000"/>
              </a:solidFill>
            </a:ln>
          </p:spPr>
          <p:txBody>
            <a:bodyPr wrap="square" rtlCol="0">
              <a:spAutoFit/>
            </a:bodyPr>
            <a:lstStyle/>
            <a:p>
              <a:r>
                <a:rPr lang="zh-CN" altLang="en-US" sz="2000" b="1" dirty="0">
                  <a:solidFill>
                    <a:schemeClr val="tx1"/>
                  </a:solidFill>
                  <a:latin typeface="微软雅黑" panose="020B0503020204020204" pitchFamily="34" charset="-122"/>
                  <a:ea typeface="微软雅黑" panose="020B0503020204020204" pitchFamily="34" charset="-122"/>
                  <a:cs typeface="+mn-ea"/>
                </a:rPr>
                <a:t>无监督    方法</a:t>
              </a:r>
            </a:p>
          </p:txBody>
        </p:sp>
      </p:grpSp>
      <p:pic>
        <p:nvPicPr>
          <p:cNvPr id="9" name="图片 8">
            <a:extLst>
              <a:ext uri="{FF2B5EF4-FFF2-40B4-BE49-F238E27FC236}">
                <a16:creationId xmlns:a16="http://schemas.microsoft.com/office/drawing/2014/main" id="{94AEBFC5-4DE3-F83E-A8FF-4F7B6ED74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001" y="1520669"/>
            <a:ext cx="6393005" cy="4976668"/>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714138"/>
            <a:ext cx="9144000" cy="684530"/>
          </a:xfrm>
        </p:spPr>
        <p:txBody>
          <a:bodyPr/>
          <a:lstStyle/>
          <a:p>
            <a:pPr marL="0" indent="0" algn="ctr">
              <a:buNone/>
            </a:pPr>
            <a:r>
              <a:rPr lang="zh-CN" altLang="en-US" sz="4400" b="1" dirty="0">
                <a:solidFill>
                  <a:schemeClr val="bg1"/>
                </a:solidFill>
                <a:latin typeface="微软雅黑" panose="020B0503020204020204" pitchFamily="34" charset="-122"/>
                <a:ea typeface="微软雅黑" panose="020B0503020204020204" pitchFamily="34" charset="-122"/>
                <a:cs typeface="Times New Roman" panose="02020603050405020304"/>
              </a:rPr>
              <a:t>算法方案介绍</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RmY2MzNGE0ZDhhZTE0MTIyNDcwMGY5ZDRhZjkyN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244b7c9c-6d33-4563-bbc2-0b22d5298d1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18097df0-52b7-4b50-82f1-2043b400327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048fef4d-ced6-4ed9-a0f3-4bf570785027}"/>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2357</Words>
  <Application>Microsoft Office PowerPoint</Application>
  <PresentationFormat>宽屏</PresentationFormat>
  <Paragraphs>358</Paragraphs>
  <Slides>28</Slides>
  <Notes>20</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28</vt:i4>
      </vt:variant>
    </vt:vector>
  </HeadingPairs>
  <TitlesOfParts>
    <vt:vector size="40" baseType="lpstr">
      <vt:lpstr>-apple-system</vt:lpstr>
      <vt:lpstr>PingFangSC-Regular</vt:lpstr>
      <vt:lpstr>等线</vt:lpstr>
      <vt:lpstr>思源黑体 CN Bold</vt:lpstr>
      <vt:lpstr>微软雅黑</vt:lpstr>
      <vt:lpstr>Arial</vt:lpstr>
      <vt:lpstr>Calibri</vt:lpstr>
      <vt:lpstr>Calibri Light</vt:lpstr>
      <vt:lpstr>Cambria Math</vt:lpstr>
      <vt:lpstr>Times New Roman</vt:lpstr>
      <vt:lpstr>Wingdings</vt:lpstr>
      <vt:lpstr>Office 主题</vt:lpstr>
      <vt:lpstr>算法赛：精确识别人体细胞类型的新算法开发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zhanghengsen</dc:creator>
  <cp:lastModifiedBy>Haoran Dong</cp:lastModifiedBy>
  <cp:revision>303</cp:revision>
  <dcterms:created xsi:type="dcterms:W3CDTF">2022-07-03T13:50:00Z</dcterms:created>
  <dcterms:modified xsi:type="dcterms:W3CDTF">2022-08-25T15:50:45Z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D50EE484FBDE443E914F5DE8E48BECD3</vt:lpwstr>
  </property>
</Properties>
</file>